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4"/>
  </p:notesMasterIdLst>
  <p:sldIdLst>
    <p:sldId id="257" r:id="rId2"/>
    <p:sldId id="484" r:id="rId3"/>
    <p:sldId id="494" r:id="rId4"/>
    <p:sldId id="259" r:id="rId5"/>
    <p:sldId id="333" r:id="rId6"/>
    <p:sldId id="334" r:id="rId7"/>
    <p:sldId id="493" r:id="rId8"/>
    <p:sldId id="486" r:id="rId9"/>
    <p:sldId id="261" r:id="rId10"/>
    <p:sldId id="487" r:id="rId11"/>
    <p:sldId id="260" r:id="rId12"/>
    <p:sldId id="262" r:id="rId13"/>
    <p:sldId id="263" r:id="rId14"/>
    <p:sldId id="495" r:id="rId15"/>
    <p:sldId id="268" r:id="rId16"/>
    <p:sldId id="488" r:id="rId17"/>
    <p:sldId id="269" r:id="rId18"/>
    <p:sldId id="489" r:id="rId19"/>
    <p:sldId id="270" r:id="rId20"/>
    <p:sldId id="49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491" r:id="rId29"/>
    <p:sldId id="492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36" r:id="rId51"/>
    <p:sldId id="337" r:id="rId52"/>
    <p:sldId id="301" r:id="rId53"/>
    <p:sldId id="338" r:id="rId54"/>
    <p:sldId id="302" r:id="rId55"/>
    <p:sldId id="303" r:id="rId56"/>
    <p:sldId id="339" r:id="rId57"/>
    <p:sldId id="304" r:id="rId58"/>
    <p:sldId id="340" r:id="rId59"/>
    <p:sldId id="341" r:id="rId60"/>
    <p:sldId id="305" r:id="rId61"/>
    <p:sldId id="342" r:id="rId62"/>
    <p:sldId id="306" r:id="rId63"/>
    <p:sldId id="307" r:id="rId64"/>
    <p:sldId id="308" r:id="rId65"/>
    <p:sldId id="343" r:id="rId66"/>
    <p:sldId id="344" r:id="rId67"/>
    <p:sldId id="345" r:id="rId68"/>
    <p:sldId id="309" r:id="rId69"/>
    <p:sldId id="310" r:id="rId70"/>
    <p:sldId id="346" r:id="rId71"/>
    <p:sldId id="347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27" r:id="rId80"/>
    <p:sldId id="328" r:id="rId81"/>
    <p:sldId id="329" r:id="rId82"/>
    <p:sldId id="332" r:id="rId83"/>
  </p:sldIdLst>
  <p:sldSz cx="10058400" cy="7772400"/>
  <p:notesSz cx="10058400" cy="7772400"/>
  <p:embeddedFontLst>
    <p:embeddedFont>
      <p:font typeface="Arial" panose="020B0604020202020204" pitchFamily="34" charset="0"/>
      <p:regular r:id="rId85"/>
      <p:bold r:id="rId86"/>
      <p: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62" autoAdjust="0"/>
  </p:normalViewPr>
  <p:slideViewPr>
    <p:cSldViewPr>
      <p:cViewPr varScale="1">
        <p:scale>
          <a:sx n="44" d="100"/>
          <a:sy n="44" d="100"/>
        </p:scale>
        <p:origin x="172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B104-A512-4489-AAD3-D7023A91167C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66928-1AD5-47B2-8315-A75664DDD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69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66928-1AD5-47B2-8315-A75664DDDDF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07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0" y="728726"/>
            <a:ext cx="42164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8100" y="728726"/>
            <a:ext cx="49022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6340" y="2092705"/>
            <a:ext cx="7665719" cy="304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31667" y="7069783"/>
            <a:ext cx="42716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CN5E by Tanenbaum &amp; </a:t>
            </a:r>
            <a:r>
              <a:rPr dirty="0"/>
              <a:t>Wetherall, </a:t>
            </a:r>
            <a:r>
              <a:rPr spc="-5" dirty="0"/>
              <a:t>© Pearson Education-Prentice</a:t>
            </a:r>
            <a:r>
              <a:rPr spc="80" dirty="0"/>
              <a:t> </a:t>
            </a:r>
            <a:r>
              <a:rPr spc="-5" dirty="0"/>
              <a:t>Hall and D. Wetherall, 2011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et" TargetMode="External"/><Relationship Id="rId13" Type="http://schemas.openxmlformats.org/officeDocument/2006/relationships/hyperlink" Target="https://en.wikipedia.org/wiki/Connectionless_communication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Internetworking" TargetMode="External"/><Relationship Id="rId12" Type="http://schemas.openxmlformats.org/officeDocument/2006/relationships/hyperlink" Target="https://en.wikipedia.org/wiki/Header_(computing)" TargetMode="External"/><Relationship Id="rId17" Type="http://schemas.openxmlformats.org/officeDocument/2006/relationships/hyperlink" Target="https://en.wikipedia.org/wiki/Transmission_Control_Protocol" TargetMode="External"/><Relationship Id="rId2" Type="http://schemas.openxmlformats.org/officeDocument/2006/relationships/hyperlink" Target="https://en.wikipedia.org/wiki/Network_layer" TargetMode="External"/><Relationship Id="rId16" Type="http://schemas.openxmlformats.org/officeDocument/2006/relationships/hyperlink" Target="https://en.wikipedia.org/wiki/Connection-oriented_communic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uting" TargetMode="External"/><Relationship Id="rId11" Type="http://schemas.openxmlformats.org/officeDocument/2006/relationships/hyperlink" Target="https://en.wikipedia.org/wiki/IP_address" TargetMode="External"/><Relationship Id="rId5" Type="http://schemas.openxmlformats.org/officeDocument/2006/relationships/hyperlink" Target="https://en.wikipedia.org/wiki/Datagram" TargetMode="External"/><Relationship Id="rId15" Type="http://schemas.openxmlformats.org/officeDocument/2006/relationships/hyperlink" Target="https://en.wikipedia.org/wiki/Bob_Kahn" TargetMode="External"/><Relationship Id="rId10" Type="http://schemas.openxmlformats.org/officeDocument/2006/relationships/hyperlink" Target="https://en.wikipedia.org/wiki/Host_(network)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acket_(information_technology)" TargetMode="External"/><Relationship Id="rId14" Type="http://schemas.openxmlformats.org/officeDocument/2006/relationships/hyperlink" Target="https://en.wikipedia.org/wiki/Vint_Cer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29" y="612147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Transport</a:t>
            </a:r>
            <a:r>
              <a:rPr spc="-135" dirty="0"/>
              <a:t> </a:t>
            </a:r>
            <a:r>
              <a:rPr dirty="0"/>
              <a:t>Layer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22388" y="4462468"/>
            <a:ext cx="1457325" cy="665480"/>
            <a:chOff x="7206233" y="2729483"/>
            <a:chExt cx="1457325" cy="665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0805" y="3118865"/>
              <a:ext cx="1447800" cy="275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06234" y="2729483"/>
              <a:ext cx="1457325" cy="665480"/>
            </a:xfrm>
            <a:custGeom>
              <a:avLst/>
              <a:gdLst/>
              <a:ahLst/>
              <a:cxnLst/>
              <a:rect l="l" t="t" r="r" b="b"/>
              <a:pathLst>
                <a:path w="1457325" h="665479">
                  <a:moveTo>
                    <a:pt x="1456944" y="0"/>
                  </a:moveTo>
                  <a:lnTo>
                    <a:pt x="1447800" y="0"/>
                  </a:lnTo>
                  <a:lnTo>
                    <a:pt x="1447800" y="9144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144"/>
                  </a:lnTo>
                  <a:lnTo>
                    <a:pt x="1447800" y="9144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4810"/>
                  </a:lnTo>
                  <a:lnTo>
                    <a:pt x="0" y="390144"/>
                  </a:lnTo>
                  <a:lnTo>
                    <a:pt x="0" y="665226"/>
                  </a:lnTo>
                  <a:lnTo>
                    <a:pt x="4572" y="665226"/>
                  </a:lnTo>
                  <a:lnTo>
                    <a:pt x="9144" y="665226"/>
                  </a:lnTo>
                  <a:lnTo>
                    <a:pt x="9144" y="394716"/>
                  </a:lnTo>
                  <a:lnTo>
                    <a:pt x="1447800" y="394716"/>
                  </a:lnTo>
                  <a:lnTo>
                    <a:pt x="1447800" y="665226"/>
                  </a:lnTo>
                  <a:lnTo>
                    <a:pt x="1452372" y="665226"/>
                  </a:lnTo>
                  <a:lnTo>
                    <a:pt x="1456944" y="665226"/>
                  </a:lnTo>
                  <a:lnTo>
                    <a:pt x="1456944" y="390144"/>
                  </a:lnTo>
                  <a:lnTo>
                    <a:pt x="1456944" y="38481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43800" y="4382408"/>
            <a:ext cx="126746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6670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Application  </a:t>
            </a:r>
            <a:r>
              <a:rPr sz="2000" spc="-15" dirty="0">
                <a:latin typeface="Arial"/>
                <a:cs typeface="Arial"/>
              </a:rPr>
              <a:t>Transport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6283" y="1594742"/>
            <a:ext cx="8005833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Responsible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delivering data  across networks with the desired  reliability or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quality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Provide data support from a process on a source machine to a process on destination machine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22388" y="5127694"/>
            <a:ext cx="1457325" cy="1256030"/>
            <a:chOff x="7206233" y="3394709"/>
            <a:chExt cx="1457325" cy="1256030"/>
          </a:xfrm>
        </p:grpSpPr>
        <p:sp>
          <p:nvSpPr>
            <p:cNvPr id="10" name="object 10"/>
            <p:cNvSpPr/>
            <p:nvPr/>
          </p:nvSpPr>
          <p:spPr>
            <a:xfrm>
              <a:off x="7206234" y="3878579"/>
              <a:ext cx="1457325" cy="495300"/>
            </a:xfrm>
            <a:custGeom>
              <a:avLst/>
              <a:gdLst/>
              <a:ahLst/>
              <a:cxnLst/>
              <a:rect l="l" t="t" r="r" b="b"/>
              <a:pathLst>
                <a:path w="1457325" h="495300">
                  <a:moveTo>
                    <a:pt x="1456944" y="0"/>
                  </a:moveTo>
                  <a:lnTo>
                    <a:pt x="1447800" y="0"/>
                  </a:lnTo>
                  <a:lnTo>
                    <a:pt x="1447800" y="9906"/>
                  </a:lnTo>
                  <a:lnTo>
                    <a:pt x="1447800" y="381000"/>
                  </a:lnTo>
                  <a:lnTo>
                    <a:pt x="9144" y="381000"/>
                  </a:lnTo>
                  <a:lnTo>
                    <a:pt x="9144" y="9906"/>
                  </a:lnTo>
                  <a:lnTo>
                    <a:pt x="1447800" y="9906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381000"/>
                  </a:lnTo>
                  <a:lnTo>
                    <a:pt x="0" y="390906"/>
                  </a:lnTo>
                  <a:lnTo>
                    <a:pt x="0" y="495300"/>
                  </a:lnTo>
                  <a:lnTo>
                    <a:pt x="4572" y="495300"/>
                  </a:lnTo>
                  <a:lnTo>
                    <a:pt x="9144" y="495300"/>
                  </a:lnTo>
                  <a:lnTo>
                    <a:pt x="9144" y="390906"/>
                  </a:lnTo>
                  <a:lnTo>
                    <a:pt x="1447800" y="390906"/>
                  </a:lnTo>
                  <a:lnTo>
                    <a:pt x="1447800" y="495300"/>
                  </a:lnTo>
                  <a:lnTo>
                    <a:pt x="1452372" y="495300"/>
                  </a:lnTo>
                  <a:lnTo>
                    <a:pt x="1456944" y="495300"/>
                  </a:lnTo>
                  <a:lnTo>
                    <a:pt x="1456944" y="390906"/>
                  </a:lnTo>
                  <a:lnTo>
                    <a:pt x="1456944" y="381000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0805" y="3394709"/>
              <a:ext cx="1447800" cy="1051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06234" y="3394709"/>
              <a:ext cx="1457325" cy="1256030"/>
            </a:xfrm>
            <a:custGeom>
              <a:avLst/>
              <a:gdLst/>
              <a:ahLst/>
              <a:cxnLst/>
              <a:rect l="l" t="t" r="r" b="b"/>
              <a:pathLst>
                <a:path w="1457325" h="1256029">
                  <a:moveTo>
                    <a:pt x="1456944" y="979170"/>
                  </a:moveTo>
                  <a:lnTo>
                    <a:pt x="1447800" y="979170"/>
                  </a:lnTo>
                  <a:lnTo>
                    <a:pt x="1447800" y="1245870"/>
                  </a:lnTo>
                  <a:lnTo>
                    <a:pt x="9144" y="1245870"/>
                  </a:lnTo>
                  <a:lnTo>
                    <a:pt x="9144" y="979170"/>
                  </a:lnTo>
                  <a:lnTo>
                    <a:pt x="0" y="979170"/>
                  </a:lnTo>
                  <a:lnTo>
                    <a:pt x="0" y="1255776"/>
                  </a:lnTo>
                  <a:lnTo>
                    <a:pt x="4572" y="1255776"/>
                  </a:lnTo>
                  <a:lnTo>
                    <a:pt x="9144" y="1255776"/>
                  </a:lnTo>
                  <a:lnTo>
                    <a:pt x="1447800" y="1255776"/>
                  </a:lnTo>
                  <a:lnTo>
                    <a:pt x="1452372" y="1255776"/>
                  </a:lnTo>
                  <a:lnTo>
                    <a:pt x="1456944" y="1255776"/>
                  </a:lnTo>
                  <a:lnTo>
                    <a:pt x="1456944" y="979170"/>
                  </a:lnTo>
                  <a:close/>
                </a:path>
                <a:path w="1457325" h="1256029">
                  <a:moveTo>
                    <a:pt x="1456944" y="0"/>
                  </a:moveTo>
                  <a:lnTo>
                    <a:pt x="1447800" y="0"/>
                  </a:lnTo>
                  <a:lnTo>
                    <a:pt x="1447800" y="96012"/>
                  </a:lnTo>
                  <a:lnTo>
                    <a:pt x="1447800" y="110490"/>
                  </a:lnTo>
                  <a:lnTo>
                    <a:pt x="1447800" y="477012"/>
                  </a:lnTo>
                  <a:lnTo>
                    <a:pt x="9144" y="477012"/>
                  </a:lnTo>
                  <a:lnTo>
                    <a:pt x="9144" y="110490"/>
                  </a:lnTo>
                  <a:lnTo>
                    <a:pt x="1447800" y="110490"/>
                  </a:lnTo>
                  <a:lnTo>
                    <a:pt x="1447800" y="96012"/>
                  </a:lnTo>
                  <a:lnTo>
                    <a:pt x="9144" y="9601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6012"/>
                  </a:lnTo>
                  <a:lnTo>
                    <a:pt x="0" y="110490"/>
                  </a:lnTo>
                  <a:lnTo>
                    <a:pt x="0" y="486156"/>
                  </a:lnTo>
                  <a:lnTo>
                    <a:pt x="4572" y="486156"/>
                  </a:lnTo>
                  <a:lnTo>
                    <a:pt x="9144" y="486156"/>
                  </a:lnTo>
                  <a:lnTo>
                    <a:pt x="1447800" y="486156"/>
                  </a:lnTo>
                  <a:lnTo>
                    <a:pt x="1452372" y="486156"/>
                  </a:lnTo>
                  <a:lnTo>
                    <a:pt x="1456944" y="486156"/>
                  </a:lnTo>
                  <a:lnTo>
                    <a:pt x="1456944" y="110490"/>
                  </a:lnTo>
                  <a:lnTo>
                    <a:pt x="1456944" y="96012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55803" y="5206911"/>
            <a:ext cx="984250" cy="112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19900"/>
              </a:lnSpc>
              <a:spcBef>
                <a:spcPts val="95"/>
              </a:spcBef>
            </a:pPr>
            <a:r>
              <a:rPr sz="2000" spc="-10" dirty="0">
                <a:latin typeface="Arial"/>
                <a:cs typeface="Arial"/>
              </a:rPr>
              <a:t>Network  Link  </a:t>
            </a:r>
            <a:r>
              <a:rPr sz="2000" spc="-5" dirty="0">
                <a:latin typeface="Arial"/>
                <a:cs typeface="Arial"/>
              </a:rPr>
              <a:t>Physical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9296400" cy="538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LISTEN: calling a library procedure that makes a system call that blocks the server until a client turns up.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CONNNECT: When client wants to talk to the server, it executes a CONNECT primitive. It results into CONNNECT REQ. segment sent to the server.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unblocks the server and sends CONNECTION ACCCEPTED segment back to the client.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can be exchanged using the SEND and RECEIVE primitives.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data packet is acknowledged.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connection is no longer needed, transport user  issues a DISCONNECT primitive. Upon the arrival, the connection is released.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direction is closed independently. 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4" y="728726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Provided to the </a:t>
            </a:r>
            <a:r>
              <a:rPr spc="-5" dirty="0"/>
              <a:t>Upper Layers</a:t>
            </a:r>
            <a:r>
              <a:rPr spc="-16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599" y="1588643"/>
            <a:ext cx="830287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Segments are contained in the packet sent by network layer, in turn packets are contained in frames exchanged by data link layer.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92C6D1-88F9-43D0-9115-D3D29F618C1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55838" y="4038600"/>
            <a:ext cx="7772400" cy="2770187"/>
            <a:chOff x="685800" y="2259013"/>
            <a:chExt cx="7772400" cy="2770187"/>
          </a:xfrm>
        </p:grpSpPr>
        <p:pic>
          <p:nvPicPr>
            <p:cNvPr id="12" name="Picture 11" descr="06_Page_02.tif">
              <a:extLst>
                <a:ext uri="{FF2B5EF4-FFF2-40B4-BE49-F238E27FC236}">
                  <a16:creationId xmlns:a16="http://schemas.microsoft.com/office/drawing/2014/main" id="{F8639D5C-BFBA-4F1D-8003-AEBDCAE1963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59013"/>
              <a:ext cx="7772400" cy="233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8B9857-C64B-4655-A44C-E002D9F27D0F}"/>
                </a:ext>
              </a:extLst>
            </p:cNvPr>
            <p:cNvSpPr/>
            <p:nvPr/>
          </p:nvSpPr>
          <p:spPr>
            <a:xfrm>
              <a:off x="685800" y="4686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Nesting of segments, packets, and frames.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5147" y="43946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259" y="1223227"/>
            <a:ext cx="7396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State diagram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C704AD-511D-4220-999A-2D1051AB9CE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533400" y="2186927"/>
            <a:ext cx="9220200" cy="5052073"/>
            <a:chOff x="268286" y="685800"/>
            <a:chExt cx="8607430" cy="6400800"/>
          </a:xfrm>
        </p:grpSpPr>
        <p:pic>
          <p:nvPicPr>
            <p:cNvPr id="10" name="Picture 9" descr="06_Page_03.tif">
              <a:extLst>
                <a:ext uri="{FF2B5EF4-FFF2-40B4-BE49-F238E27FC236}">
                  <a16:creationId xmlns:a16="http://schemas.microsoft.com/office/drawing/2014/main" id="{8AB47B70-F215-4054-8B5E-11CCD5089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052513" y="685800"/>
              <a:ext cx="703897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DFCC2B-502B-4DFC-9E1E-7B374D1950CC}"/>
                </a:ext>
              </a:extLst>
            </p:cNvPr>
            <p:cNvSpPr/>
            <p:nvPr/>
          </p:nvSpPr>
          <p:spPr>
            <a:xfrm>
              <a:off x="268286" y="6743700"/>
              <a:ext cx="860743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A state diagram for a simple connection management scheme. Transitions labeled in italics are caused by packet arrivals. The solid lines show the client's state sequence. The dashed lines show the server's state sequence.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0944" y="389108"/>
            <a:ext cx="355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Berkeley</a:t>
            </a:r>
            <a:r>
              <a:rPr spc="-105" dirty="0"/>
              <a:t> </a:t>
            </a:r>
            <a:r>
              <a:rPr spc="-5" dirty="0"/>
              <a:t>Sockets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624" y="1183474"/>
            <a:ext cx="7962587" cy="147476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b="1" spc="-5" dirty="0">
                <a:latin typeface="Arial"/>
                <a:cs typeface="Arial"/>
              </a:rPr>
              <a:t>Very widely used primitives started with TCP on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3200" b="1" spc="5" dirty="0">
                <a:latin typeface="Arial"/>
                <a:cs typeface="Arial"/>
              </a:rPr>
              <a:t>UNIX</a:t>
            </a:r>
            <a:endParaRPr sz="1900" b="1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Notion of “sockets” as transport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endpoints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Like simple set plus </a:t>
            </a:r>
            <a:r>
              <a:rPr sz="1900" spc="5" dirty="0">
                <a:latin typeface="Arial"/>
                <a:cs typeface="Arial"/>
              </a:rPr>
              <a:t>SOCKET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BIND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ACCEPT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0941-2DEF-4B1B-BCF5-7C77CEFB01BD}"/>
              </a:ext>
            </a:extLst>
          </p:cNvPr>
          <p:cNvSpPr txBox="1"/>
          <p:nvPr/>
        </p:nvSpPr>
        <p:spPr>
          <a:xfrm>
            <a:off x="933959" y="6696162"/>
            <a:ext cx="7743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socket primitives for TCP.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DD1E37-2F44-444A-BE33-B042036D3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86285"/>
              </p:ext>
            </p:extLst>
          </p:nvPr>
        </p:nvGraphicFramePr>
        <p:xfrm>
          <a:off x="1142427" y="3411259"/>
          <a:ext cx="7772400" cy="279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Create a new communication endpoint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BIND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Associate a local address with a socket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Announce willingness to accept connections; give queue size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ACCEPT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Passively establish an incoming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some data over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Receive some data from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CLOSE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Release the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36" y="189034"/>
            <a:ext cx="2973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Outline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4178" y="1194502"/>
            <a:ext cx="4400768" cy="521424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 service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transport protocols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control and buffering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 recovery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FontTx/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transport protocol</a:t>
            </a:r>
          </a:p>
          <a:p>
            <a:pPr marL="469900" lvl="1">
              <a:spcBef>
                <a:spcPts val="6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77278B-9DD2-541D-E79C-C2119FEE28B6}"/>
              </a:ext>
            </a:extLst>
          </p:cNvPr>
          <p:cNvSpPr txBox="1"/>
          <p:nvPr/>
        </p:nvSpPr>
        <p:spPr>
          <a:xfrm>
            <a:off x="4695182" y="990600"/>
            <a:ext cx="5019040" cy="62606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procedure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transport protocol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service model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segment header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transmission policy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congestion control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timer 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2" y="728726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Elements </a:t>
            </a:r>
            <a:r>
              <a:rPr spc="-5" dirty="0"/>
              <a:t>of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0" y="1905000"/>
            <a:ext cx="6324600" cy="305981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Addressing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establishment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Connection release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Error control and flow control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Multiplexing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Crash recovery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100" y="193545"/>
            <a:ext cx="655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</a:t>
            </a:r>
            <a:r>
              <a:rPr dirty="0"/>
              <a:t>Transport</a:t>
            </a:r>
            <a:r>
              <a:rPr spc="-135" dirty="0"/>
              <a:t> </a:t>
            </a:r>
            <a:r>
              <a:rPr dirty="0"/>
              <a:t>Protocols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042" y="976826"/>
            <a:ext cx="9677400" cy="37959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Transport protocols resemble data link layer protocols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Both have to deal with error control, sequencing, and flow control, among other issues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Significant differences exist due to environmental differences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Differences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One: Data link layer is on direct connection whereas transport layer is on entire network.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Two: Delay is more in transport layer, more failures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Arial"/>
                <a:cs typeface="Arial"/>
              </a:rPr>
              <a:t>Three: Number of connections are more in transport layer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01B83-3DF9-477B-959E-3658E254CC1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49542" y="4981978"/>
            <a:ext cx="7772400" cy="2385644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A39E8218-B9C0-4697-9741-6DB1F3685A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C1670B-316B-4F19-A60F-7940B9802326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80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97054"/>
            <a:ext cx="231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Addressing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2155" y="1849502"/>
            <a:ext cx="300164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19685" indent="-167005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Transport layer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adds  </a:t>
            </a:r>
            <a:r>
              <a:rPr sz="2400" dirty="0">
                <a:latin typeface="Arial"/>
                <a:cs typeface="Arial"/>
              </a:rPr>
              <a:t>TSAPs</a:t>
            </a:r>
            <a:r>
              <a:rPr lang="en-US" sz="2400" dirty="0">
                <a:latin typeface="Arial"/>
                <a:cs typeface="Arial"/>
              </a:rPr>
              <a:t> (Transport Service Access Points)</a:t>
            </a:r>
            <a:endParaRPr sz="2400" dirty="0">
              <a:latin typeface="Arial"/>
              <a:cs typeface="Arial"/>
            </a:endParaRPr>
          </a:p>
          <a:p>
            <a:pPr marL="179070" marR="5080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Multiple clients and  servers can run on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5" dirty="0">
                <a:latin typeface="Arial"/>
                <a:cs typeface="Arial"/>
              </a:rPr>
              <a:t>host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single  network (IP)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179070" marR="139065" indent="-16700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Char char="•"/>
              <a:tabLst>
                <a:tab pos="179705" algn="l"/>
              </a:tabLst>
            </a:pPr>
            <a:r>
              <a:rPr sz="2400" spc="-5" dirty="0">
                <a:latin typeface="Arial"/>
                <a:cs typeface="Arial"/>
              </a:rPr>
              <a:t>TSAPs are ports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  </a:t>
            </a:r>
            <a:r>
              <a:rPr sz="2400" dirty="0">
                <a:latin typeface="Arial"/>
                <a:cs typeface="Arial"/>
              </a:rPr>
              <a:t>TCP/UDP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21203-3E5D-4575-90C3-BE228B44826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03953" y="1557274"/>
            <a:ext cx="5337158" cy="5486400"/>
            <a:chOff x="1271588" y="685800"/>
            <a:chExt cx="6600825" cy="5943600"/>
          </a:xfrm>
        </p:grpSpPr>
        <p:pic>
          <p:nvPicPr>
            <p:cNvPr id="16" name="Picture 15" descr="06_Page_05.tif">
              <a:extLst>
                <a:ext uri="{FF2B5EF4-FFF2-40B4-BE49-F238E27FC236}">
                  <a16:creationId xmlns:a16="http://schemas.microsoft.com/office/drawing/2014/main" id="{4A708BB9-7923-4D71-B0D1-4CC66D59155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271588" y="685800"/>
              <a:ext cx="6600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752E-D68A-46BD-B0E2-12B33E92FAEF}"/>
                </a:ext>
              </a:extLst>
            </p:cNvPr>
            <p:cNvSpPr/>
            <p:nvPr/>
          </p:nvSpPr>
          <p:spPr>
            <a:xfrm>
              <a:off x="1271588" y="6286500"/>
              <a:ext cx="66008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TSAPs, NSAPs, and transport connections.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53369C4-5F4A-4117-A470-B69788F36B3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2133600"/>
            <a:ext cx="7772400" cy="5410200"/>
            <a:chOff x="685800" y="914400"/>
            <a:chExt cx="7772400" cy="5562600"/>
          </a:xfrm>
        </p:grpSpPr>
        <p:pic>
          <p:nvPicPr>
            <p:cNvPr id="3" name="Picture 2" descr="06_Page_06.tif">
              <a:extLst>
                <a:ext uri="{FF2B5EF4-FFF2-40B4-BE49-F238E27FC236}">
                  <a16:creationId xmlns:a16="http://schemas.microsoft.com/office/drawing/2014/main" id="{5DEC9A65-C31E-4590-9DBB-76FCC68826F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7EACC8-5EE8-40D1-BFC5-71ED8F335750}"/>
                </a:ext>
              </a:extLst>
            </p:cNvPr>
            <p:cNvSpPr/>
            <p:nvPr/>
          </p:nvSpPr>
          <p:spPr>
            <a:xfrm>
              <a:off x="685800" y="61341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How a user process in host 1 establishes a connection with a mail server in host 2 via a process server.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42AB070-1443-4EED-821D-EA63843DED8F}"/>
              </a:ext>
            </a:extLst>
          </p:cNvPr>
          <p:cNvSpPr txBox="1"/>
          <p:nvPr/>
        </p:nvSpPr>
        <p:spPr>
          <a:xfrm>
            <a:off x="1038726" y="185126"/>
            <a:ext cx="8638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server: </a:t>
            </a:r>
            <a:r>
              <a:rPr lang="en-IN" sz="2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inetd</a:t>
            </a: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machine runs a special process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server spawns a thread and connects to the related server.</a:t>
            </a:r>
          </a:p>
        </p:txBody>
      </p:sp>
    </p:spTree>
    <p:extLst>
      <p:ext uri="{BB962C8B-B14F-4D97-AF65-F5344CB8AC3E}">
        <p14:creationId xmlns:p14="http://schemas.microsoft.com/office/powerpoint/2010/main" val="23819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1151936"/>
            <a:ext cx="9525000" cy="5983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32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Key problem is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reliability even though packets  may be lost, corrupted,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delayed</a:t>
            </a:r>
            <a:r>
              <a:rPr sz="2400" spc="-5" dirty="0">
                <a:latin typeface="Arial"/>
                <a:cs typeface="Arial"/>
              </a:rPr>
              <a:t>, and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duplicated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Don’t treat an old or duplicate packet as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new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(Use ARQ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(Automatic Repeat Request)</a:t>
            </a:r>
            <a:r>
              <a:rPr sz="2400" spc="-5" dirty="0">
                <a:latin typeface="Arial"/>
                <a:cs typeface="Arial"/>
              </a:rPr>
              <a:t> and checksums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loss/corruption)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800" spc="-5" dirty="0">
                <a:latin typeface="Arial"/>
                <a:cs typeface="Arial"/>
              </a:rPr>
              <a:t>Key issue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Delayed duplicates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sends packets, they may follow a longest route.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User time out expires. Send the packets again.</a:t>
            </a:r>
          </a:p>
          <a:p>
            <a:pPr marL="1384300" lvl="2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Receiver receives both old and new packets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Approaches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Restricted network login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Putting a hop counter in each packet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Timestamping each packet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should also ensure that all ack. are dead.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0C2CE8-12A2-4B1D-BA57-854BD9BF04E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62000" y="561474"/>
            <a:ext cx="8763000" cy="6829926"/>
            <a:chOff x="1598613" y="685800"/>
            <a:chExt cx="5945187" cy="6055743"/>
          </a:xfrm>
        </p:grpSpPr>
        <p:pic>
          <p:nvPicPr>
            <p:cNvPr id="3" name="Picture 2" descr="01_Page_17.tif">
              <a:extLst>
                <a:ext uri="{FF2B5EF4-FFF2-40B4-BE49-F238E27FC236}">
                  <a16:creationId xmlns:a16="http://schemas.microsoft.com/office/drawing/2014/main" id="{2D5F374F-A2A0-4FCD-9684-74D6AB844EC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598613" y="685800"/>
              <a:ext cx="59451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F542A1-2595-4F95-A198-53989260D12D}"/>
                </a:ext>
              </a:extLst>
            </p:cNvPr>
            <p:cNvSpPr/>
            <p:nvPr/>
          </p:nvSpPr>
          <p:spPr>
            <a:xfrm>
              <a:off x="1598613" y="6398643"/>
              <a:ext cx="594518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OSI reference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5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73970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900" y="1080825"/>
            <a:ext cx="9372600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000" spc="-5" dirty="0">
                <a:latin typeface="Arial"/>
                <a:cs typeface="Arial"/>
              </a:rPr>
              <a:t>Approach:</a:t>
            </a:r>
            <a:endParaRPr sz="20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Don’t reuse sequence numbers within twice the MSL  (Maximum Segment Lifetime) of 2T=240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secs</a:t>
            </a:r>
            <a:endParaRPr lang="en-US" sz="20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We can use the clock</a:t>
            </a:r>
            <a:endParaRPr lang="en-US" sz="2000" spc="-5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Once the transport entities agree to initial sequence number, any sliding window protocol can be used.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It discards duplicate packets</a:t>
            </a:r>
          </a:p>
          <a:p>
            <a:pPr marL="469900" marR="508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000" spc="-5" dirty="0">
                <a:latin typeface="Arial"/>
                <a:cs typeface="Arial"/>
              </a:rPr>
              <a:t>Issues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How to keep packet sequence numbers out of forbidden region?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If the host sends too much data too fast, it results sequence numbers to enter into forbidden curve.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If the data rate is less than the clock rate, we also get into the trouble.</a:t>
            </a: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Arial"/>
                <a:cs typeface="Arial"/>
              </a:rPr>
              <a:t>We have to remember the sequence numbers.</a:t>
            </a:r>
            <a:endParaRPr sz="20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Three-way </a:t>
            </a:r>
            <a:r>
              <a:rPr sz="2000" spc="-5" dirty="0">
                <a:latin typeface="Arial"/>
                <a:cs typeface="Arial"/>
              </a:rPr>
              <a:t>handshake </a:t>
            </a:r>
            <a:r>
              <a:rPr lang="en-US" sz="2000" spc="-5" dirty="0">
                <a:latin typeface="Arial"/>
                <a:cs typeface="Arial"/>
              </a:rPr>
              <a:t>is proposed to solve the problem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774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443164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358291"/>
            <a:ext cx="7496809" cy="1567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270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sequence number space large enough that it will  not wrap, even when sending at full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Clock (high bits) advances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keeps state over crash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3033522"/>
            <a:ext cx="7927085" cy="31173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4358" y="6175500"/>
            <a:ext cx="2539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wrap within T</a:t>
            </a:r>
            <a:r>
              <a:rPr sz="1800" spc="-15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seconds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9798" y="6180072"/>
            <a:ext cx="283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Need seq. number not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climb too slowly for too</a:t>
            </a:r>
            <a:r>
              <a:rPr sz="1800" spc="-13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long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935" y="376675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lang="en-IN" spc="-135" dirty="0"/>
              <a:t> 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32008" y="1143000"/>
            <a:ext cx="9426391" cy="387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used  for initial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  <a:p>
            <a:pPr marL="469900" marR="59944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Since no state from  previous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connection</a:t>
            </a:r>
            <a:r>
              <a:rPr lang="en-IN" sz="2400" dirty="0">
                <a:latin typeface="Arial"/>
                <a:cs typeface="Arial"/>
              </a:rPr>
              <a:t>, </a:t>
            </a:r>
            <a:r>
              <a:rPr sz="2400" spc="-5" dirty="0">
                <a:latin typeface="Arial"/>
                <a:cs typeface="Arial"/>
              </a:rPr>
              <a:t>both hosts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contribute  fresh seq.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numbers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CR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Connect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Request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choses a sequence number and sends CR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2 send CR with ack. and sending its own sequence number.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Host 1 ack. the choice of sequence numbers by host 2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405816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</a:t>
            </a:r>
            <a:r>
              <a:rPr dirty="0"/>
              <a:t>Establishment</a:t>
            </a:r>
            <a:r>
              <a:rPr spc="-135" dirty="0"/>
              <a:t> </a:t>
            </a:r>
            <a:r>
              <a:rPr dirty="0"/>
              <a:t>(4)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1415160"/>
            <a:ext cx="478853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85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Three-way handshake  protects against odd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cases:</a:t>
            </a: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330" y="2642489"/>
            <a:ext cx="4559935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08915" indent="-457200">
              <a:lnSpc>
                <a:spcPct val="100000"/>
              </a:lnSpc>
              <a:spcBef>
                <a:spcPts val="1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</a:t>
            </a:r>
            <a:r>
              <a:rPr lang="en-US" sz="2400" spc="-5" dirty="0">
                <a:latin typeface="Arial"/>
                <a:cs typeface="Arial"/>
              </a:rPr>
              <a:t>,</a:t>
            </a:r>
            <a:r>
              <a:rPr sz="2400" spc="-5" dirty="0">
                <a:latin typeface="Arial"/>
                <a:cs typeface="Arial"/>
              </a:rPr>
              <a:t> Spurious  ACK does not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connect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Duplicate CR and DATA.  Same plus DATA will be  rejected (wrong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ACK).</a:t>
            </a:r>
            <a:endParaRPr lang="en-US" sz="2400" spc="-5" dirty="0">
              <a:latin typeface="Arial"/>
              <a:cs typeface="Arial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C2004A86-010D-474F-AAFA-1DC65DCBE44C}"/>
              </a:ext>
            </a:extLst>
          </p:cNvPr>
          <p:cNvSpPr txBox="1"/>
          <p:nvPr/>
        </p:nvSpPr>
        <p:spPr>
          <a:xfrm>
            <a:off x="362351" y="5026479"/>
            <a:ext cx="3836670" cy="277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058545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Arial"/>
                <a:cs typeface="Arial"/>
              </a:rPr>
              <a:t>TCP uses three-way handshake to establish connections</a:t>
            </a:r>
            <a:endParaRPr sz="3200" dirty="0">
              <a:latin typeface="Arial"/>
              <a:cs typeface="Arial"/>
            </a:endParaRPr>
          </a:p>
          <a:p>
            <a:pPr marR="5080" algn="r">
              <a:lnSpc>
                <a:spcPts val="2285"/>
              </a:lnSpc>
            </a:pPr>
            <a:endParaRPr sz="2800" dirty="0">
              <a:latin typeface="Arial"/>
              <a:cs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8F3C90-F082-4AA2-8AAE-4AF6268CC4B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293870" y="1312559"/>
            <a:ext cx="5410200" cy="5562600"/>
            <a:chOff x="1754188" y="685800"/>
            <a:chExt cx="6161620" cy="6335183"/>
          </a:xfrm>
        </p:grpSpPr>
        <p:pic>
          <p:nvPicPr>
            <p:cNvPr id="23" name="Picture 22" descr="06_Page_08.tif">
              <a:extLst>
                <a:ext uri="{FF2B5EF4-FFF2-40B4-BE49-F238E27FC236}">
                  <a16:creationId xmlns:a16="http://schemas.microsoft.com/office/drawing/2014/main" id="{1F050A12-249E-49A4-8E54-811AF9814DFD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54188" y="685800"/>
              <a:ext cx="56340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B173B3-1B83-4C21-9761-9D83244328AB}"/>
                </a:ext>
              </a:extLst>
            </p:cNvPr>
            <p:cNvSpPr/>
            <p:nvPr/>
          </p:nvSpPr>
          <p:spPr>
            <a:xfrm>
              <a:off x="1754188" y="6760632"/>
              <a:ext cx="6161620" cy="26035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1600" dirty="0"/>
                <a:t>Three protocol scenarios for establishing a connection using a three-way handshake. </a:t>
              </a:r>
              <a:r>
                <a:rPr lang="en-US" sz="1600" cap="small" dirty="0" err="1"/>
                <a:t>cr</a:t>
              </a:r>
              <a:r>
                <a:rPr lang="en-US" sz="1600" dirty="0"/>
                <a:t> denotes </a:t>
              </a:r>
              <a:r>
                <a:rPr lang="en-US" sz="1600" cap="small" dirty="0"/>
                <a:t>connection request</a:t>
              </a:r>
              <a:r>
                <a:rPr lang="en-US" sz="1600" dirty="0"/>
                <a:t>. (a)Normal operation. (b)Old 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appearing out of nowhere. (c)Duplicate </a:t>
              </a:r>
              <a:r>
                <a:rPr lang="en-US" sz="1600" cap="small" dirty="0"/>
                <a:t>connection request </a:t>
              </a:r>
              <a:r>
                <a:rPr lang="en-US" sz="1600" dirty="0"/>
                <a:t>and duplicate </a:t>
              </a:r>
              <a:r>
                <a:rPr lang="en-US" sz="1600" cap="small" dirty="0"/>
                <a:t>ACK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6346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146" y="1173007"/>
            <a:ext cx="6094794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problem is to ensure  reliability while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releasing</a:t>
            </a:r>
            <a:endParaRPr lang="en-US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44767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kinds of releases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a telephone system. When one party hand up, connection is released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release (when  one side breaks connection)  is abrupt and may lose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release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separate releases</a:t>
            </a:r>
          </a:p>
          <a:p>
            <a:pPr marL="355600" marR="447675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</a:p>
          <a:p>
            <a:pPr marL="812800" marR="447675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avoid data loss?</a:t>
            </a:r>
          </a:p>
          <a:p>
            <a:pPr marL="1270000" marR="447675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symmetric release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C87092-D234-47BC-A5AE-1FE46BC6B91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019800" y="1278625"/>
            <a:ext cx="3816454" cy="5122175"/>
            <a:chOff x="1855788" y="685800"/>
            <a:chExt cx="5432425" cy="6026150"/>
          </a:xfrm>
        </p:grpSpPr>
        <p:pic>
          <p:nvPicPr>
            <p:cNvPr id="9" name="Picture 8" descr="06_Page_09.tif">
              <a:extLst>
                <a:ext uri="{FF2B5EF4-FFF2-40B4-BE49-F238E27FC236}">
                  <a16:creationId xmlns:a16="http://schemas.microsoft.com/office/drawing/2014/main" id="{7AC5D762-EB0C-413F-BD7B-109EB5BED7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855788" y="685800"/>
              <a:ext cx="54324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8C9F7A-01A3-47BA-B692-FFE7C519236F}"/>
                </a:ext>
              </a:extLst>
            </p:cNvPr>
            <p:cNvSpPr/>
            <p:nvPr/>
          </p:nvSpPr>
          <p:spPr>
            <a:xfrm>
              <a:off x="1855788" y="6369050"/>
              <a:ext cx="5432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Abrupt disconnection with loss of data.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7152" y="25546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496" y="939725"/>
            <a:ext cx="8326472" cy="2536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Symmetric release (both sides agree to release) can’t  be handled solely by the transport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Two-army problem shows pitfall of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agreement</a:t>
            </a:r>
            <a:endParaRPr lang="en-US" sz="24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Blue army units wants to synchronize the attack.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No one is sure that his reply is got through.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Three-way/four-way/… will not help.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765FBD-FC41-433F-92D2-96198E3B50F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86496" y="4115051"/>
            <a:ext cx="7772400" cy="3681412"/>
            <a:chOff x="685800" y="1804988"/>
            <a:chExt cx="7772400" cy="3681412"/>
          </a:xfrm>
        </p:grpSpPr>
        <p:pic>
          <p:nvPicPr>
            <p:cNvPr id="15" name="Picture 14" descr="06_Page_10.tif">
              <a:extLst>
                <a:ext uri="{FF2B5EF4-FFF2-40B4-BE49-F238E27FC236}">
                  <a16:creationId xmlns:a16="http://schemas.microsoft.com/office/drawing/2014/main" id="{1EC68454-33F8-435A-9AD7-8D9BA611EA6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4988"/>
              <a:ext cx="7772400" cy="32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B3D24-273D-4841-9493-F872DD5EFF80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two-army problem.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390" y="123028"/>
            <a:ext cx="4824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Connection Release</a:t>
            </a:r>
            <a:r>
              <a:rPr spc="-120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4615" y="817718"/>
            <a:ext cx="732917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cases are handled with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retransmission</a:t>
            </a:r>
            <a:endParaRPr lang="en-IN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DR: Disconnection request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25764A-9B4E-4B76-B625-3BCBBBC38BD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3189" y="2072012"/>
            <a:ext cx="9601200" cy="5166988"/>
            <a:chOff x="912814" y="685800"/>
            <a:chExt cx="7316786" cy="6180667"/>
          </a:xfrm>
        </p:grpSpPr>
        <p:pic>
          <p:nvPicPr>
            <p:cNvPr id="20" name="Picture 19" descr="06_Page_11.tif">
              <a:extLst>
                <a:ext uri="{FF2B5EF4-FFF2-40B4-BE49-F238E27FC236}">
                  <a16:creationId xmlns:a16="http://schemas.microsoft.com/office/drawing/2014/main" id="{6190CE1D-D0D6-474B-86AF-C2E69657C69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2020888" y="685800"/>
              <a:ext cx="51006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347D83-22F4-4248-993A-161636A88B59}"/>
                </a:ext>
              </a:extLst>
            </p:cNvPr>
            <p:cNvSpPr/>
            <p:nvPr/>
          </p:nvSpPr>
          <p:spPr>
            <a:xfrm>
              <a:off x="912814" y="6523567"/>
              <a:ext cx="7316786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Four protocol scenarios for releasing a connection. (a) Normal case of three-way handshake. (b) Final lost. (c) Response lost. (d) Response lost and subsequent lost.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Foundation for error control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sliding </a:t>
            </a:r>
            <a:r>
              <a:rPr sz="2400" spc="-5" dirty="0">
                <a:latin typeface="Arial"/>
                <a:cs typeface="Arial"/>
              </a:rPr>
              <a:t>window (from  Link layer) with checksums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retransmissions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Flow control</a:t>
            </a:r>
            <a:r>
              <a:rPr sz="2400" spc="-5" dirty="0">
                <a:latin typeface="Arial"/>
                <a:cs typeface="Arial"/>
              </a:rPr>
              <a:t> manages buffering at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sender/receiver</a:t>
            </a:r>
            <a:endParaRPr sz="2400" dirty="0">
              <a:latin typeface="Arial"/>
              <a:cs typeface="Arial"/>
            </a:endParaRPr>
          </a:p>
          <a:p>
            <a:pPr marL="927100" marR="469265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Issue is that data goes to/from the network and  applications at different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Window tells sender available buffering at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receiver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Makes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variable-size sliding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window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65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Recap about data link layer mechanisms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an error-correcting code (CRC or checksum)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 frame carries sequence number to identify itself and retransmitted by sender until receives an ack of successful receipt. This is called ARQ (Automatic Repeat Request)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There is a maximum number of frames the sender will allow. If the maximum is one, it is called stop-wait.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enable bidirectional data transfer.</a:t>
            </a: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0628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1959610"/>
          </a:xfrm>
          <a:custGeom>
            <a:avLst/>
            <a:gdLst/>
            <a:ahLst/>
            <a:cxnLst/>
            <a:rect l="l" t="t" r="r" b="b"/>
            <a:pathLst>
              <a:path w="9144000" h="19596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979932"/>
                </a:lnTo>
                <a:lnTo>
                  <a:pt x="0" y="1959102"/>
                </a:lnTo>
                <a:lnTo>
                  <a:pt x="9144000" y="1959102"/>
                </a:lnTo>
                <a:lnTo>
                  <a:pt x="9144000" y="979932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676400"/>
            <a:ext cx="8458200" cy="5350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Difference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Link layer checksum protects frames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checksum protects segments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15621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larger sliding window has to be used for Transport layer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Host may need a substantial amount of buffer space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To hold the data of unacknowledged segments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Receiver may not buffer it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How to organize the buffer pool is the question.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Fixed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Variable-size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Chained large buffer</a:t>
            </a:r>
          </a:p>
          <a:p>
            <a:pPr marL="355600" marR="15621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Dynamic buffer allocation scheme is used.</a:t>
            </a:r>
          </a:p>
          <a:p>
            <a:pPr marL="812800" marR="15621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200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0053-56B4-FEDC-43AD-855F14FC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381000"/>
            <a:ext cx="4902200" cy="574040"/>
          </a:xfrm>
        </p:spPr>
        <p:txBody>
          <a:bodyPr/>
          <a:lstStyle/>
          <a:p>
            <a:r>
              <a:rPr lang="en-IN" dirty="0"/>
              <a:t>About IP, TCP, TCP/IP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9D8F4-98F8-6C98-E160-2A72F9E8E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29774"/>
            <a:ext cx="8839200" cy="6217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Network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layer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Communications protoco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communications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Internet protocol sui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 protocol suite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relaying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Datagr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datagrams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network boundaries. Its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Rou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enables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Internetwor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internetworking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essentially establishes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 tooltip="Inter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has the task of delivering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9" tooltip="Packet (information technolog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packets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source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 tooltip="Host (network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destination host solely based on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 tooltip="IP addr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 addresses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packet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 tooltip="Header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was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 tooltip="Connectionless commun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connectionless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datagram service in the original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Control Program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introduced by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 tooltip="Vint Cer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 tooltip="Vint Cer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Cerf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5" tooltip="Bob Kah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Bob Kahn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1974, which was complemented by 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6" tooltip="Connection-oriented commun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connection-oriented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that became the basis for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17" tooltip="Transmission Control Protoco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Transmission Control Protocol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(TCP).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protocol suite is therefore often referred to as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0197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4546" y="728726"/>
            <a:ext cx="69043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Error </a:t>
            </a:r>
            <a:r>
              <a:rPr spc="-5" dirty="0"/>
              <a:t>Control and </a:t>
            </a:r>
            <a:r>
              <a:rPr dirty="0"/>
              <a:t>Flow </a:t>
            </a:r>
            <a:r>
              <a:rPr spc="-5" dirty="0"/>
              <a:t>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949450"/>
            <a:ext cx="727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buffer strategies trade efficiency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complexity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B285F8-5B41-458F-BA6C-EDCB8882D57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85800" y="2743200"/>
            <a:ext cx="8793020" cy="3733800"/>
            <a:chOff x="685800" y="1195388"/>
            <a:chExt cx="7772400" cy="4976812"/>
          </a:xfrm>
        </p:grpSpPr>
        <p:pic>
          <p:nvPicPr>
            <p:cNvPr id="14" name="Picture 13" descr="06_Page_12.tif">
              <a:extLst>
                <a:ext uri="{FF2B5EF4-FFF2-40B4-BE49-F238E27FC236}">
                  <a16:creationId xmlns:a16="http://schemas.microsoft.com/office/drawing/2014/main" id="{82B74E6F-7F22-4DB1-9769-88276911E5B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195388"/>
              <a:ext cx="7772400" cy="4465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29180D-8748-4514-AF1D-BCAED7D5BAF8}"/>
                </a:ext>
              </a:extLst>
            </p:cNvPr>
            <p:cNvSpPr/>
            <p:nvPr/>
          </p:nvSpPr>
          <p:spPr>
            <a:xfrm>
              <a:off x="685800" y="5829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(a)Chained fixed-size buffers. (b)Chained variable-sized buffers. (c)One large circular buffer per connection.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047" y="254509"/>
            <a:ext cx="244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Multiplexing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29234" y="1214051"/>
            <a:ext cx="7414259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Kinds of transport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network sharing that can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occur: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Multiplexing: connections share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network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Inverse multiplexing: addresses share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 connection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3ECCB-1F85-4BA1-9CB3-1E8145F8E86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3139" y="3300502"/>
            <a:ext cx="7772400" cy="4262437"/>
            <a:chOff x="685800" y="1528763"/>
            <a:chExt cx="7772400" cy="4262437"/>
          </a:xfrm>
        </p:grpSpPr>
        <p:pic>
          <p:nvPicPr>
            <p:cNvPr id="16" name="Picture 15" descr="06_Page_14.tif">
              <a:extLst>
                <a:ext uri="{FF2B5EF4-FFF2-40B4-BE49-F238E27FC236}">
                  <a16:creationId xmlns:a16="http://schemas.microsoft.com/office/drawing/2014/main" id="{2B785EA6-F3D4-423F-B1B1-AAD3D0F21F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8763"/>
              <a:ext cx="7772400" cy="380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E4D74-AF3E-4DB4-BAFC-42E0BA183148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(a)Multiplexing. (b)Inverse multiplexing.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438" y="728726"/>
            <a:ext cx="330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Crash</a:t>
            </a:r>
            <a:r>
              <a:rPr spc="-95" dirty="0"/>
              <a:t> </a:t>
            </a:r>
            <a:r>
              <a:rPr dirty="0"/>
              <a:t>Recovery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541019"/>
            <a:ext cx="8077200" cy="27058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200" spc="-5" dirty="0">
                <a:latin typeface="Arial"/>
                <a:cs typeface="Arial"/>
              </a:rPr>
              <a:t>Application needs to </a:t>
            </a:r>
            <a:r>
              <a:rPr sz="3200" dirty="0">
                <a:latin typeface="Arial"/>
                <a:cs typeface="Arial"/>
              </a:rPr>
              <a:t>help </a:t>
            </a:r>
            <a:r>
              <a:rPr sz="3200" spc="-5" dirty="0">
                <a:latin typeface="Arial"/>
                <a:cs typeface="Arial"/>
              </a:rPr>
              <a:t>recovering from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crash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Arial"/>
                <a:cs typeface="Arial"/>
              </a:rPr>
              <a:t>Transport can fail since A(ck) </a:t>
            </a:r>
            <a:r>
              <a:rPr sz="3200" dirty="0">
                <a:latin typeface="Arial"/>
                <a:cs typeface="Arial"/>
              </a:rPr>
              <a:t>/ </a:t>
            </a:r>
            <a:r>
              <a:rPr sz="3200" spc="-5" dirty="0">
                <a:latin typeface="Arial"/>
                <a:cs typeface="Arial"/>
              </a:rPr>
              <a:t>W(rite) not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atomic</a:t>
            </a:r>
            <a:endParaRPr lang="en-US" sz="3200" spc="-5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3200" spc="-5" dirty="0">
                <a:latin typeface="Arial"/>
                <a:cs typeface="Arial"/>
              </a:rPr>
              <a:t>Difficult problem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445" y="728726"/>
            <a:ext cx="393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Congestion</a:t>
            </a:r>
            <a:r>
              <a:rPr spc="-110" dirty="0"/>
              <a:t> </a:t>
            </a:r>
            <a:r>
              <a:rPr dirty="0"/>
              <a:t>Control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7800" y="1828800"/>
            <a:ext cx="7543800" cy="375615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Two layers are responsible for congestion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control:</a:t>
            </a:r>
            <a:endParaRPr sz="28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9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5" dirty="0">
                <a:latin typeface="Arial"/>
                <a:cs typeface="Arial"/>
              </a:rPr>
              <a:t>Transport layer, </a:t>
            </a:r>
            <a:r>
              <a:rPr sz="2400" spc="-10" dirty="0">
                <a:latin typeface="Arial"/>
                <a:cs typeface="Arial"/>
              </a:rPr>
              <a:t>controls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offered </a:t>
            </a:r>
            <a:r>
              <a:rPr sz="2400" spc="-5" dirty="0">
                <a:latin typeface="Arial"/>
                <a:cs typeface="Arial"/>
              </a:rPr>
              <a:t>load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[here]</a:t>
            </a:r>
            <a:endParaRPr sz="2400" dirty="0">
              <a:latin typeface="Arial"/>
              <a:cs typeface="Arial"/>
            </a:endParaRPr>
          </a:p>
          <a:p>
            <a:pPr marL="812800" indent="-343535">
              <a:lnSpc>
                <a:spcPct val="100000"/>
              </a:lnSpc>
              <a:spcBef>
                <a:spcPts val="480"/>
              </a:spcBef>
              <a:buClr>
                <a:srgbClr val="0000FF"/>
              </a:buClr>
              <a:buChar char="−"/>
              <a:tabLst>
                <a:tab pos="812165" algn="l"/>
                <a:tab pos="813435" algn="l"/>
              </a:tabLst>
            </a:pPr>
            <a:r>
              <a:rPr sz="2400" spc="-10" dirty="0">
                <a:latin typeface="Arial"/>
                <a:cs typeface="Arial"/>
              </a:rPr>
              <a:t>Network </a:t>
            </a:r>
            <a:r>
              <a:rPr sz="2400" spc="-5" dirty="0">
                <a:latin typeface="Arial"/>
                <a:cs typeface="Arial"/>
              </a:rPr>
              <a:t>layer, </a:t>
            </a:r>
            <a:r>
              <a:rPr sz="2400" spc="-10" dirty="0">
                <a:latin typeface="Arial"/>
                <a:cs typeface="Arial"/>
              </a:rPr>
              <a:t>experiences </a:t>
            </a:r>
            <a:r>
              <a:rPr sz="2400" spc="-5" dirty="0">
                <a:latin typeface="Arial"/>
                <a:cs typeface="Arial"/>
              </a:rPr>
              <a:t>congestion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[previous]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Desirable bandwidth allocation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Arial"/>
                <a:cs typeface="Arial"/>
              </a:rPr>
              <a:t>Regulating the sending rate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Arial"/>
                <a:cs typeface="Arial"/>
              </a:rPr>
              <a:t>Wireless </a:t>
            </a:r>
            <a:r>
              <a:rPr sz="2800" spc="-5" dirty="0">
                <a:latin typeface="Arial"/>
                <a:cs typeface="Arial"/>
              </a:rPr>
              <a:t>issues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8" y="1732914"/>
            <a:ext cx="7585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Efficient use of bandwidth gives high goodput, low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delay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77479-5FE2-4B67-B288-548F9CEBEFD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56992" y="2562243"/>
            <a:ext cx="7772400" cy="3676650"/>
            <a:chOff x="685800" y="1809750"/>
            <a:chExt cx="7772400" cy="3676650"/>
          </a:xfrm>
        </p:grpSpPr>
        <p:pic>
          <p:nvPicPr>
            <p:cNvPr id="10" name="Picture 9" descr="06_Page_16.tif">
              <a:extLst>
                <a:ext uri="{FF2B5EF4-FFF2-40B4-BE49-F238E27FC236}">
                  <a16:creationId xmlns:a16="http://schemas.microsoft.com/office/drawing/2014/main" id="{AB3923B6-ED63-4C3E-BBF3-67190ADDB7C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09750"/>
              <a:ext cx="7772400" cy="323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871A9B-0010-4027-A520-D0FC39F19321}"/>
                </a:ext>
              </a:extLst>
            </p:cNvPr>
            <p:cNvSpPr/>
            <p:nvPr/>
          </p:nvSpPr>
          <p:spPr>
            <a:xfrm>
              <a:off x="685800" y="5143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</a:t>
              </a:r>
              <a:r>
                <a:rPr lang="en-US" sz="2000" dirty="0" err="1"/>
                <a:t>Goodput</a:t>
              </a:r>
              <a:r>
                <a:rPr lang="en-US" sz="2000" dirty="0"/>
                <a:t> and (b) delay as a function of offered load.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317" y="106427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1499" y="914400"/>
            <a:ext cx="8915400" cy="290592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Fair use gives bandwidth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flows </a:t>
            </a:r>
            <a:r>
              <a:rPr sz="2400" spc="-5" dirty="0">
                <a:latin typeface="Arial"/>
                <a:cs typeface="Arial"/>
              </a:rPr>
              <a:t>(no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starvation)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Max-min fairness gives equal shares of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bottleneck</a:t>
            </a:r>
            <a:endParaRPr lang="en-US" sz="2400" spc="-5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An allocation is min-max fair, if the bandwidth given to one flow can not be increased without decreasing the bandwidth given to another flow with the allocation that is no longer.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Arial"/>
                <a:cs typeface="Arial"/>
              </a:rPr>
              <a:t>Increase the bandwidth of the flow makes situation worse.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A801D8-9A5B-4F8D-9E16-1ED2554F86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0600" y="4419600"/>
            <a:ext cx="7772400" cy="2732433"/>
            <a:chOff x="685800" y="2143125"/>
            <a:chExt cx="7772400" cy="2952750"/>
          </a:xfrm>
        </p:grpSpPr>
        <p:pic>
          <p:nvPicPr>
            <p:cNvPr id="13" name="Picture 12" descr="06_Page_17.tif">
              <a:extLst>
                <a:ext uri="{FF2B5EF4-FFF2-40B4-BE49-F238E27FC236}">
                  <a16:creationId xmlns:a16="http://schemas.microsoft.com/office/drawing/2014/main" id="{5B8F8163-6F8A-40C3-9F3D-07F77AF89CE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43125"/>
              <a:ext cx="7772400" cy="257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F66B29-3933-47CE-932B-CE3645A29DC1}"/>
                </a:ext>
              </a:extLst>
            </p:cNvPr>
            <p:cNvSpPr/>
            <p:nvPr/>
          </p:nvSpPr>
          <p:spPr>
            <a:xfrm>
              <a:off x="685800" y="47529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Max-min bandwidth allocation for four flows.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253" y="728726"/>
            <a:ext cx="7009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Desirable </a:t>
            </a:r>
            <a:r>
              <a:rPr dirty="0"/>
              <a:t>Bandwidth Allocation</a:t>
            </a:r>
            <a:r>
              <a:rPr spc="-14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7254" y="1691839"/>
            <a:ext cx="705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We want bandwidth levels to </a:t>
            </a:r>
            <a:r>
              <a:rPr sz="2400" dirty="0">
                <a:latin typeface="Arial"/>
                <a:cs typeface="Arial"/>
              </a:rPr>
              <a:t>converge </a:t>
            </a:r>
            <a:r>
              <a:rPr sz="2400" spc="-5" dirty="0">
                <a:latin typeface="Arial"/>
                <a:cs typeface="Arial"/>
              </a:rPr>
              <a:t>quickly when  traffic patterns change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2A52F-DBB4-41BF-811A-B41FC512D2EB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35" y="2588734"/>
            <a:ext cx="8648047" cy="4269266"/>
            <a:chOff x="685800" y="1725613"/>
            <a:chExt cx="7772400" cy="3836987"/>
          </a:xfrm>
        </p:grpSpPr>
        <p:pic>
          <p:nvPicPr>
            <p:cNvPr id="18" name="Picture 17" descr="06_Page_18.tif">
              <a:extLst>
                <a:ext uri="{FF2B5EF4-FFF2-40B4-BE49-F238E27FC236}">
                  <a16:creationId xmlns:a16="http://schemas.microsoft.com/office/drawing/2014/main" id="{044453AF-5EFB-4193-8548-534EAB18B8D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25613"/>
              <a:ext cx="7772400" cy="340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99D0A-4C1F-4069-8492-5C7B54C49A34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Changing bandwidth allocation over time.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28983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(1)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" y="3393948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800" y="1842008"/>
            <a:ext cx="363156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Sender may need to slow  down for different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reasons:</a:t>
            </a:r>
            <a:endParaRPr sz="2400" dirty="0">
              <a:latin typeface="Arial"/>
              <a:cs typeface="Arial"/>
            </a:endParaRPr>
          </a:p>
          <a:p>
            <a:pPr marL="469900" marR="104139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Flow control, when the  receiver is not </a:t>
            </a:r>
            <a:r>
              <a:rPr sz="2400" dirty="0">
                <a:latin typeface="Arial"/>
                <a:cs typeface="Arial"/>
              </a:rPr>
              <a:t>fast  </a:t>
            </a:r>
            <a:r>
              <a:rPr sz="2400" spc="-5" dirty="0">
                <a:latin typeface="Arial"/>
                <a:cs typeface="Arial"/>
              </a:rPr>
              <a:t>enough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[right]</a:t>
            </a:r>
            <a:endParaRPr sz="2400" dirty="0">
              <a:latin typeface="Arial"/>
              <a:cs typeface="Arial"/>
            </a:endParaRPr>
          </a:p>
          <a:p>
            <a:pPr marL="469900" marR="2032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Congestion, when the  network is not fast  enough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[over]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10F405-533A-433C-80F8-D4272512377F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624704" y="1302766"/>
            <a:ext cx="4976496" cy="5486400"/>
            <a:chOff x="904875" y="685800"/>
            <a:chExt cx="7334250" cy="5981700"/>
          </a:xfrm>
        </p:grpSpPr>
        <p:pic>
          <p:nvPicPr>
            <p:cNvPr id="10" name="Picture 9" descr="06_Page_19.tif">
              <a:extLst>
                <a:ext uri="{FF2B5EF4-FFF2-40B4-BE49-F238E27FC236}">
                  <a16:creationId xmlns:a16="http://schemas.microsoft.com/office/drawing/2014/main" id="{19EE4843-403F-4AC9-AEF3-CB75FDA936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904875" y="685800"/>
              <a:ext cx="73342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03E8A3-D3F0-4654-9444-7B5F50610CE1}"/>
                </a:ext>
              </a:extLst>
            </p:cNvPr>
            <p:cNvSpPr/>
            <p:nvPr/>
          </p:nvSpPr>
          <p:spPr>
            <a:xfrm>
              <a:off x="904875" y="6324600"/>
              <a:ext cx="7334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A fast network feeding a low-capacity receiver. </a:t>
              </a:r>
            </a:p>
            <a:p>
              <a:pPr marL="457200" indent="-457200"/>
              <a:r>
                <a:rPr lang="en-US" sz="2000" dirty="0"/>
                <a:t>(b) A slow network feeding a high-capacity receiver.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854" y="728726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82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Different congestion signals the network may use </a:t>
            </a:r>
            <a:r>
              <a:rPr sz="2400" dirty="0">
                <a:latin typeface="Arial"/>
                <a:cs typeface="Arial"/>
              </a:rPr>
              <a:t>to tell  </a:t>
            </a:r>
            <a:r>
              <a:rPr sz="2400" spc="-5" dirty="0">
                <a:latin typeface="Arial"/>
                <a:cs typeface="Arial"/>
              </a:rPr>
              <a:t>the transport endpoint to slow down (or speed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791" y="3394709"/>
            <a:ext cx="7291578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235" y="381000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8" y="1295400"/>
            <a:ext cx="74148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If two flows </a:t>
            </a:r>
            <a:r>
              <a:rPr sz="2400" spc="-5" dirty="0">
                <a:latin typeface="Arial"/>
                <a:cs typeface="Arial"/>
              </a:rPr>
              <a:t>increase/decrease </a:t>
            </a:r>
            <a:r>
              <a:rPr sz="2400" dirty="0">
                <a:latin typeface="Arial"/>
                <a:cs typeface="Arial"/>
              </a:rPr>
              <a:t>their </a:t>
            </a:r>
            <a:r>
              <a:rPr sz="2400" spc="-5" dirty="0">
                <a:latin typeface="Arial"/>
                <a:cs typeface="Arial"/>
              </a:rPr>
              <a:t>bandwidth in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same way when the network signals free/busy they </a:t>
            </a:r>
            <a:r>
              <a:rPr sz="2400" dirty="0">
                <a:latin typeface="Arial"/>
                <a:cs typeface="Arial"/>
              </a:rPr>
              <a:t>will  </a:t>
            </a:r>
            <a:r>
              <a:rPr sz="2400" spc="-5" dirty="0">
                <a:latin typeface="Arial"/>
                <a:cs typeface="Arial"/>
              </a:rPr>
              <a:t>not converge </a:t>
            </a:r>
            <a:r>
              <a:rPr sz="2400" dirty="0">
                <a:latin typeface="Arial"/>
                <a:cs typeface="Arial"/>
              </a:rPr>
              <a:t>to a fair </a:t>
            </a:r>
            <a:r>
              <a:rPr sz="2400" spc="-5" dirty="0">
                <a:latin typeface="Arial"/>
                <a:cs typeface="Arial"/>
              </a:rPr>
              <a:t>allocati</a:t>
            </a:r>
            <a:r>
              <a:rPr lang="en-US" sz="2400" spc="-5" dirty="0">
                <a:latin typeface="Arial"/>
                <a:cs typeface="Arial"/>
              </a:rPr>
              <a:t>on.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3093E2-2930-4E98-A8BB-EB6D517E7DE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71585" y="2760591"/>
            <a:ext cx="7772400" cy="4630809"/>
            <a:chOff x="685800" y="914400"/>
            <a:chExt cx="7772400" cy="5486400"/>
          </a:xfrm>
        </p:grpSpPr>
        <p:pic>
          <p:nvPicPr>
            <p:cNvPr id="11" name="Picture 10" descr="06_Page_20.tif">
              <a:extLst>
                <a:ext uri="{FF2B5EF4-FFF2-40B4-BE49-F238E27FC236}">
                  <a16:creationId xmlns:a16="http://schemas.microsoft.com/office/drawing/2014/main" id="{EDF5CC4B-E168-4B58-8D1D-A58145F8D77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914400"/>
              <a:ext cx="7772400" cy="502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4105D-72D8-4AA8-9A70-8304EFB0539A}"/>
                </a:ext>
              </a:extLst>
            </p:cNvPr>
            <p:cNvSpPr/>
            <p:nvPr/>
          </p:nvSpPr>
          <p:spPr>
            <a:xfrm>
              <a:off x="685800" y="6057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and multiplicative bandwidth adjustments.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252" y="315073"/>
            <a:ext cx="8531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About Transport Layer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921197"/>
            <a:ext cx="9448800" cy="25622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Goal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provide efficient, reliable and cost-effective data transmission service to its users, i.e., to a process  in the application layer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Transport layer adds reliability to the network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</a:t>
            </a:r>
            <a:r>
              <a:rPr lang="en-US" sz="2400" spc="-5" dirty="0">
                <a:latin typeface="Arial"/>
                <a:cs typeface="Arial"/>
              </a:rPr>
              <a:t> and offers</a:t>
            </a:r>
            <a:endParaRPr sz="2400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connectionless (e.g., UDP) and </a:t>
            </a:r>
            <a:endParaRPr lang="en-US" sz="2400" spc="-5" dirty="0">
              <a:latin typeface="Arial"/>
              <a:cs typeface="Arial"/>
            </a:endParaRPr>
          </a:p>
          <a:p>
            <a:pPr marL="927100" marR="508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connection-  oriented (e.g, TCP) service to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applications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90182-5347-466B-A1A6-2F7434856098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19200" y="3733800"/>
            <a:ext cx="8305800" cy="4005943"/>
            <a:chOff x="685800" y="1455738"/>
            <a:chExt cx="7772400" cy="4411662"/>
          </a:xfrm>
        </p:grpSpPr>
        <p:pic>
          <p:nvPicPr>
            <p:cNvPr id="10" name="Picture 9" descr="06_Page_01.tif">
              <a:extLst>
                <a:ext uri="{FF2B5EF4-FFF2-40B4-BE49-F238E27FC236}">
                  <a16:creationId xmlns:a16="http://schemas.microsoft.com/office/drawing/2014/main" id="{56799067-5D79-4A16-BF85-D3F77451B222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55738"/>
              <a:ext cx="7772400" cy="394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51B794-8A11-4E1E-952B-CFFE30937C40}"/>
                </a:ext>
              </a:extLst>
            </p:cNvPr>
            <p:cNvSpPr/>
            <p:nvPr/>
          </p:nvSpPr>
          <p:spPr>
            <a:xfrm>
              <a:off x="685800" y="5524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network, transport, and application layers.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770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01622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Regulating </a:t>
            </a:r>
            <a:r>
              <a:rPr dirty="0"/>
              <a:t>the Sending </a:t>
            </a:r>
            <a:r>
              <a:rPr spc="-5" dirty="0"/>
              <a:t>Rate</a:t>
            </a:r>
            <a:r>
              <a:rPr spc="-155" dirty="0"/>
              <a:t> </a:t>
            </a:r>
            <a:r>
              <a:rPr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618" y="905262"/>
            <a:ext cx="7964869" cy="2700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The AIMD (Additive Increase Multiplicative Decrease)  control law does converge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fair and efficient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point!</a:t>
            </a: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absence of congestion sender should increase the rate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In the presence of congestion signal senders to decrease the rate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uses AIMD for this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reason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20AB9B-B810-458A-9CF9-B973344A8F4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18555" y="4012251"/>
            <a:ext cx="7772400" cy="3558527"/>
            <a:chOff x="685800" y="1733550"/>
            <a:chExt cx="7772400" cy="3905250"/>
          </a:xfrm>
        </p:grpSpPr>
        <p:pic>
          <p:nvPicPr>
            <p:cNvPr id="11" name="Picture 10" descr="06_Page_21.tif">
              <a:extLst>
                <a:ext uri="{FF2B5EF4-FFF2-40B4-BE49-F238E27FC236}">
                  <a16:creationId xmlns:a16="http://schemas.microsoft.com/office/drawing/2014/main" id="{41305E9A-98B5-4AE3-9DF4-49F44BB5355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3550"/>
              <a:ext cx="7772400" cy="3389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F6A26E-B4D3-4B06-8DDA-71F8ECD31177}"/>
                </a:ext>
              </a:extLst>
            </p:cNvPr>
            <p:cNvSpPr/>
            <p:nvPr/>
          </p:nvSpPr>
          <p:spPr>
            <a:xfrm>
              <a:off x="685800" y="52959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Multiplicative Decrease (AIMD) control law.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030" y="413428"/>
            <a:ext cx="322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Wireless</a:t>
            </a:r>
            <a:r>
              <a:rPr spc="-9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90014" y="1128338"/>
            <a:ext cx="7772399" cy="2387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Wireless links lose packets due to transmission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 not want to confuse this loss with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Or </a:t>
            </a:r>
            <a:r>
              <a:rPr sz="2400" spc="-5" dirty="0">
                <a:latin typeface="Arial"/>
                <a:cs typeface="Arial"/>
              </a:rPr>
              <a:t>connection will run slowly over </a:t>
            </a:r>
            <a:r>
              <a:rPr lang="en-US" sz="2400" spc="-5" dirty="0">
                <a:latin typeface="Arial"/>
                <a:cs typeface="Arial"/>
              </a:rPr>
              <a:t>wireless</a:t>
            </a:r>
            <a:r>
              <a:rPr lang="en-US" sz="2400" spc="25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links!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lang="en-US" sz="2400" spc="-5" dirty="0">
                <a:latin typeface="Arial"/>
                <a:cs typeface="Arial"/>
              </a:rPr>
              <a:t>Strategy:</a:t>
            </a:r>
            <a:endParaRPr lang="en-US"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Arial"/>
                <a:cs typeface="Arial"/>
              </a:rPr>
              <a:t>Wireless </a:t>
            </a:r>
            <a:r>
              <a:rPr lang="en-US" sz="2400" spc="-5" dirty="0">
                <a:latin typeface="Arial"/>
                <a:cs typeface="Arial"/>
              </a:rPr>
              <a:t>links use ARQ, which masks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5" dirty="0">
                <a:latin typeface="Arial"/>
                <a:cs typeface="Arial"/>
              </a:rPr>
              <a:t>errors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64CEF4-AEB1-482E-B02F-F51890B14DC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08017" y="3914274"/>
            <a:ext cx="7772400" cy="3059112"/>
            <a:chOff x="685800" y="2122488"/>
            <a:chExt cx="7772400" cy="3059112"/>
          </a:xfrm>
        </p:grpSpPr>
        <p:pic>
          <p:nvPicPr>
            <p:cNvPr id="7" name="Picture 6" descr="06_Page_22.tif">
              <a:extLst>
                <a:ext uri="{FF2B5EF4-FFF2-40B4-BE49-F238E27FC236}">
                  <a16:creationId xmlns:a16="http://schemas.microsoft.com/office/drawing/2014/main" id="{1E61D820-A871-484D-A4E2-3DA55E63BBA0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22488"/>
              <a:ext cx="7772400" cy="2611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70071-8A56-4F1A-B59C-FF0841D4AABA}"/>
                </a:ext>
              </a:extLst>
            </p:cNvPr>
            <p:cNvSpPr/>
            <p:nvPr/>
          </p:nvSpPr>
          <p:spPr>
            <a:xfrm>
              <a:off x="685800" y="4838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Congestion control over a path with a wireless link.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707" y="728726"/>
            <a:ext cx="508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 Protocols –</a:t>
            </a:r>
            <a:r>
              <a:rPr spc="-140" dirty="0"/>
              <a:t> </a:t>
            </a:r>
            <a:r>
              <a:rPr spc="-5" dirty="0"/>
              <a:t>UDP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390779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Introduction to UDP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Remote Procedure Call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Real-Time Transport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4783" y="1777423"/>
            <a:ext cx="7188834" cy="127470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UDP </a:t>
            </a:r>
            <a:r>
              <a:rPr sz="2400" spc="-5" dirty="0">
                <a:latin typeface="Arial"/>
                <a:cs typeface="Arial"/>
              </a:rPr>
              <a:t>(User Datagram Protocol)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shim </a:t>
            </a:r>
            <a:r>
              <a:rPr lang="en-IN" sz="2400" spc="-5" dirty="0">
                <a:latin typeface="Arial"/>
                <a:cs typeface="Arial"/>
              </a:rPr>
              <a:t>(thin layer) </a:t>
            </a:r>
            <a:r>
              <a:rPr sz="2400" spc="-5" dirty="0">
                <a:latin typeface="Arial"/>
                <a:cs typeface="Arial"/>
              </a:rPr>
              <a:t>over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IP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Header has ports (TSAPs), length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checksum.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16034B-FB0F-4165-8276-2C900629943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58556" y="3639565"/>
            <a:ext cx="7772400" cy="2011362"/>
            <a:chOff x="685800" y="2674938"/>
            <a:chExt cx="7772400" cy="2011362"/>
          </a:xfrm>
        </p:grpSpPr>
        <p:pic>
          <p:nvPicPr>
            <p:cNvPr id="7" name="Picture 6" descr="06_Page_23.tif">
              <a:extLst>
                <a:ext uri="{FF2B5EF4-FFF2-40B4-BE49-F238E27FC236}">
                  <a16:creationId xmlns:a16="http://schemas.microsoft.com/office/drawing/2014/main" id="{8CA8B97E-6CDE-41E5-9E57-A1D795ED2B9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74938"/>
              <a:ext cx="7772400" cy="1506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9B1A37-43E1-4853-948C-62E70A4FDC98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UDP header.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9445" y="728726"/>
            <a:ext cx="4700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</a:t>
            </a:r>
            <a:r>
              <a:rPr spc="-5" dirty="0"/>
              <a:t>UDP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16506"/>
            <a:ext cx="743077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Checksum covers UDP segment and IP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pseudoheader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Fields that change in the network are zeroed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Provides an end-to-end delivery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3C4B7E-711B-4499-9E83-A1FDEFC713E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4081526"/>
            <a:ext cx="7772400" cy="2859087"/>
            <a:chOff x="685800" y="2246313"/>
            <a:chExt cx="7772400" cy="2859087"/>
          </a:xfrm>
        </p:grpSpPr>
        <p:pic>
          <p:nvPicPr>
            <p:cNvPr id="7" name="Picture 6" descr="06_Page_24.tif">
              <a:extLst>
                <a:ext uri="{FF2B5EF4-FFF2-40B4-BE49-F238E27FC236}">
                  <a16:creationId xmlns:a16="http://schemas.microsoft.com/office/drawing/2014/main" id="{C39C0F09-BC51-4D51-B959-18F87B7F25AB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246313"/>
              <a:ext cx="7772400" cy="2363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0FECA5-96FF-4081-9A72-E97DA6E88AEC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IPv4 </a:t>
              </a:r>
              <a:r>
                <a:rPr lang="en-US" sz="2000" dirty="0" err="1"/>
                <a:t>pseudoheader</a:t>
              </a:r>
              <a:r>
                <a:rPr lang="en-US" sz="2000" dirty="0"/>
                <a:t> included in the UDP checksum.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452" y="189397"/>
            <a:ext cx="617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RPC </a:t>
            </a:r>
            <a:r>
              <a:rPr dirty="0"/>
              <a:t>(Remote Procedure</a:t>
            </a:r>
            <a:r>
              <a:rPr spc="-135" dirty="0"/>
              <a:t> </a:t>
            </a:r>
            <a:r>
              <a:rPr spc="-5" dirty="0"/>
              <a:t>Call)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984369"/>
            <a:ext cx="7427595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RPC connects applications over the network with the  familiar abstraction of procedure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calls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Stubs package parameters/results into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message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UDP with retransmissions is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low-latency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transport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755047-5D67-4D1E-893A-07359C0DCD2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399" y="3015180"/>
            <a:ext cx="7772400" cy="4264025"/>
            <a:chOff x="685800" y="1527175"/>
            <a:chExt cx="7772400" cy="4264025"/>
          </a:xfrm>
        </p:grpSpPr>
        <p:pic>
          <p:nvPicPr>
            <p:cNvPr id="6" name="Picture 5" descr="06_Page_25.tif">
              <a:extLst>
                <a:ext uri="{FF2B5EF4-FFF2-40B4-BE49-F238E27FC236}">
                  <a16:creationId xmlns:a16="http://schemas.microsoft.com/office/drawing/2014/main" id="{BC7134EB-0DF6-49B0-ADDC-C85CE80975B5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527175"/>
              <a:ext cx="7772400" cy="380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FA73CA-3631-4266-9904-E09F33E89F10}"/>
                </a:ext>
              </a:extLst>
            </p:cNvPr>
            <p:cNvSpPr/>
            <p:nvPr/>
          </p:nvSpPr>
          <p:spPr>
            <a:xfrm>
              <a:off x="685800" y="54483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92500" lnSpcReduction="20000"/>
            </a:bodyPr>
            <a:lstStyle/>
            <a:p>
              <a:pPr algn="ctr"/>
              <a:r>
                <a:rPr lang="en-US" sz="2000" dirty="0"/>
                <a:t>Steps in making a remote procedure call. The stubs are shaded.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6003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(Real-time Transport Protocol) provides support for  sending real-time media over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UDP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Often implemented as part of the application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1AF61-578E-4343-8115-1B4DA5C803A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3613657"/>
            <a:ext cx="7772400" cy="3090863"/>
            <a:chOff x="685800" y="2073275"/>
            <a:chExt cx="7772400" cy="3090863"/>
          </a:xfrm>
        </p:grpSpPr>
        <p:pic>
          <p:nvPicPr>
            <p:cNvPr id="13" name="Picture 12" descr="06_Page_26.tif">
              <a:extLst>
                <a:ext uri="{FF2B5EF4-FFF2-40B4-BE49-F238E27FC236}">
                  <a16:creationId xmlns:a16="http://schemas.microsoft.com/office/drawing/2014/main" id="{DD32E292-AB4B-424C-B352-F3C41BCF09D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73275"/>
              <a:ext cx="7772400" cy="2709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3990E8-07FB-4F86-90AD-F4512FDBD496}"/>
                </a:ext>
              </a:extLst>
            </p:cNvPr>
            <p:cNvSpPr/>
            <p:nvPr/>
          </p:nvSpPr>
          <p:spPr>
            <a:xfrm>
              <a:off x="685800" y="48212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The position of RTP in the protocol stack. (b) Packet nesting.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5946" y="1902205"/>
            <a:ext cx="7395209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11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RTP header contains fields to describe the type of  media and synchronize </a:t>
            </a:r>
            <a:r>
              <a:rPr sz="2400" dirty="0">
                <a:latin typeface="Arial"/>
                <a:cs typeface="Arial"/>
              </a:rPr>
              <a:t>it </a:t>
            </a:r>
            <a:r>
              <a:rPr sz="2400" spc="-5" dirty="0">
                <a:latin typeface="Arial"/>
                <a:cs typeface="Arial"/>
              </a:rPr>
              <a:t>across multiple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streams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RTCP sister protocol helps with management tasks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2E432-BC2D-4F69-936D-AD31C15633C0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70009" y="3700524"/>
            <a:ext cx="7772400" cy="3824287"/>
            <a:chOff x="685800" y="1738313"/>
            <a:chExt cx="7772400" cy="3824287"/>
          </a:xfrm>
        </p:grpSpPr>
        <p:pic>
          <p:nvPicPr>
            <p:cNvPr id="6" name="Picture 5" descr="06_Page_27.tif">
              <a:extLst>
                <a:ext uri="{FF2B5EF4-FFF2-40B4-BE49-F238E27FC236}">
                  <a16:creationId xmlns:a16="http://schemas.microsoft.com/office/drawing/2014/main" id="{34D78CC3-33A1-4BC5-9F0E-208046E65DC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738313"/>
              <a:ext cx="7772400" cy="338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FC6876-09DD-49B7-A8DB-76A9BF8F56BB}"/>
                </a:ext>
              </a:extLst>
            </p:cNvPr>
            <p:cNvSpPr/>
            <p:nvPr/>
          </p:nvSpPr>
          <p:spPr>
            <a:xfrm>
              <a:off x="685800" y="5219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RTP header.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3347" y="1724097"/>
            <a:ext cx="7291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Buffer at receiver is used to delay packets and absorb  jitter so that streaming media is played out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smoothly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75767-7E89-490A-8595-947A2601E5D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83347" y="3126357"/>
            <a:ext cx="7772400" cy="2916237"/>
            <a:chOff x="685800" y="2189163"/>
            <a:chExt cx="7772400" cy="2916237"/>
          </a:xfrm>
        </p:grpSpPr>
        <p:pic>
          <p:nvPicPr>
            <p:cNvPr id="18" name="Picture 17" descr="06_Page_28.tif">
              <a:extLst>
                <a:ext uri="{FF2B5EF4-FFF2-40B4-BE49-F238E27FC236}">
                  <a16:creationId xmlns:a16="http://schemas.microsoft.com/office/drawing/2014/main" id="{5C95B43C-36B1-4A23-A649-EDEFEF7FFEF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189163"/>
              <a:ext cx="7772400" cy="2478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2619E4-6DEA-4E19-87AB-47D988A131BD}"/>
                </a:ext>
              </a:extLst>
            </p:cNvPr>
            <p:cNvSpPr/>
            <p:nvPr/>
          </p:nvSpPr>
          <p:spPr>
            <a:xfrm>
              <a:off x="685800" y="47625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Smoothing the output stream by buffering packets.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Real-Time </a:t>
            </a:r>
            <a:r>
              <a:rPr dirty="0"/>
              <a:t>Transport</a:t>
            </a:r>
            <a:r>
              <a:rPr spc="-120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1552" y="1447800"/>
            <a:ext cx="729488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High jitter, or more variation in delay, requires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larger  playout buffer to avoid playout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misses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Propagation delay does not affect buffer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size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50AB0-876F-413D-A732-E8D68021E6F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012792" y="3339783"/>
            <a:ext cx="8436008" cy="3571875"/>
            <a:chOff x="685800" y="1833563"/>
            <a:chExt cx="7772400" cy="3571875"/>
          </a:xfrm>
        </p:grpSpPr>
        <p:pic>
          <p:nvPicPr>
            <p:cNvPr id="20" name="Picture 19" descr="06_Page_29.tif">
              <a:extLst>
                <a:ext uri="{FF2B5EF4-FFF2-40B4-BE49-F238E27FC236}">
                  <a16:creationId xmlns:a16="http://schemas.microsoft.com/office/drawing/2014/main" id="{56A13E93-D11A-440C-9952-40AA4CEC226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833563"/>
              <a:ext cx="7772400" cy="319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D83813-453E-4270-A5F6-F8C131C3624A}"/>
                </a:ext>
              </a:extLst>
            </p:cNvPr>
            <p:cNvSpPr/>
            <p:nvPr/>
          </p:nvSpPr>
          <p:spPr>
            <a:xfrm>
              <a:off x="685800" y="50625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(a) High jitter. (b) Low jitter.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130" y="228600"/>
            <a:ext cx="416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Why different layer?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4800" y="1143000"/>
            <a:ext cx="922020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latin typeface="Arial"/>
                <a:cs typeface="Arial"/>
              </a:rPr>
              <a:t>Transport service is similar to network layer. Then, why two distinct layers?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Transport layer runs entirely on users machine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Network layer runs on routers, which are operated by the carrier.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happens if the network layer offers inadequate service?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if it frequently loses packets?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What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happens</a:t>
            </a:r>
            <a:r>
              <a:rPr lang="en-US" sz="2800" dirty="0">
                <a:latin typeface="Arial"/>
                <a:cs typeface="Arial"/>
              </a:rPr>
              <a:t> if the routers crash time to time?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00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579902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TPC (transport Control Protocol) is designed to provide reliable connection over unreliable internetwork.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Internetwork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Different topologies, bandwidths, delays, packet sizes, and other parameters.</a:t>
            </a:r>
          </a:p>
          <a:p>
            <a:pPr marL="927100" lvl="1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TCP is designed to be robust against many types of failures.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TCP stream may accept user data stream from local processes, breaks them up into  pieces not exceeding 64KB (fits in the Ethernet frame) and sends this piece as a separate TCP datagram.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When datagrams arrive at a machine, they are given to the TCP entity, which reconstructs the original byte streams.</a:t>
            </a:r>
          </a:p>
          <a:p>
            <a:pPr marL="469900" indent="-457200"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The IP layer gives no guarantee that datagrams will be delivered properly and any indication of how fast these will be delivered.</a:t>
            </a:r>
          </a:p>
        </p:txBody>
      </p:sp>
    </p:spTree>
    <p:extLst>
      <p:ext uri="{BB962C8B-B14F-4D97-AF65-F5344CB8AC3E}">
        <p14:creationId xmlns:p14="http://schemas.microsoft.com/office/powerpoint/2010/main" val="317054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302322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104233"/>
            <a:ext cx="9525000" cy="21159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is up to the TCP to send datagrams fast enough to make enough capacity but not cause congestion and to timeout and retransmit messages that are not delivered.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It should also assemble in the order.</a:t>
            </a: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5994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9525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Internet Transport Control Protocols: </a:t>
            </a:r>
            <a:r>
              <a:rPr spc="-135" dirty="0"/>
              <a:t> </a:t>
            </a:r>
            <a:r>
              <a:rPr spc="-5" dirty="0"/>
              <a:t>TCP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7445" y="2396744"/>
            <a:ext cx="4974590" cy="31191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service model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The TCP segment header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establishment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connection state modeling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sliding window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TCP timer </a:t>
            </a:r>
            <a:r>
              <a:rPr sz="2400" spc="-5" dirty="0">
                <a:latin typeface="Arial"/>
                <a:cs typeface="Arial"/>
              </a:rPr>
              <a:t>management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TCP congestion control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»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371600"/>
            <a:ext cx="9067800" cy="5704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service is obtained by both the sender and the receiver creating end points called sockets.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socket has a socket number consisting of of IP address and port number of the machine.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is the TCP name for a TSAP.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connection must be explicitly  established between a socket on one machine and a socket on other machine.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numbers below 1024 are reserved for well-known services.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only be started by privileged users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port numbers 1024 to 49151 are reserved for unprivileged users.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384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751" y="457200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220204"/>
            <a:ext cx="9067800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provides applications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reliable byte stream  between processes; </a:t>
            </a:r>
            <a:r>
              <a:rPr sz="2400" dirty="0">
                <a:latin typeface="Arial"/>
                <a:cs typeface="Arial"/>
              </a:rPr>
              <a:t>it is </a:t>
            </a:r>
            <a:r>
              <a:rPr sz="2400" spc="-5" dirty="0">
                <a:latin typeface="Arial"/>
                <a:cs typeface="Arial"/>
              </a:rPr>
              <a:t>the workhorse of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Internet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Popular servers run on well-known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ports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819400"/>
            <a:ext cx="761999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154" y="728726"/>
            <a:ext cx="556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Service Model</a:t>
            </a:r>
            <a:r>
              <a:rPr spc="-14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577570"/>
            <a:ext cx="8686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Applications using TCP see only the byte stream [right]  and not the segments [left] sent as separate IP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packets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9E30E7-3EF9-4ABF-A1CF-A70C0DA58CE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3000" y="3487126"/>
            <a:ext cx="8458200" cy="3370874"/>
            <a:chOff x="685800" y="2693988"/>
            <a:chExt cx="7772400" cy="1992312"/>
          </a:xfrm>
        </p:grpSpPr>
        <p:pic>
          <p:nvPicPr>
            <p:cNvPr id="14" name="Picture 13" descr="06_Page_30.tif">
              <a:extLst>
                <a:ext uri="{FF2B5EF4-FFF2-40B4-BE49-F238E27FC236}">
                  <a16:creationId xmlns:a16="http://schemas.microsoft.com/office/drawing/2014/main" id="{FBC88307-14CA-4D13-A305-E25B057D4069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693988"/>
              <a:ext cx="7772400" cy="14684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3DB6AB-8EEE-4DFA-B95C-19BC91E0284D}"/>
                </a:ext>
              </a:extLst>
            </p:cNvPr>
            <p:cNvSpPr/>
            <p:nvPr/>
          </p:nvSpPr>
          <p:spPr>
            <a:xfrm>
              <a:off x="685800" y="43434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Four 512-byte segments sent as separate IP </a:t>
              </a:r>
              <a:r>
                <a:rPr lang="en-US" sz="2000" dirty="0" err="1"/>
                <a:t>datagrams</a:t>
              </a:r>
              <a:r>
                <a:rPr lang="en-US" sz="2000" dirty="0"/>
                <a:t>. (b) The 2048 bytes of data delivered to the application in a single call.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82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Data is exchanged in the form is segments.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has 20 byte header +optional part followed by data.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Each segment must fit into 65515 byte payload (including header).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Basic protocol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Sliding window protocol with a dynamic window size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a sender transmits a segment, it also starts a timer.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receiver send ack segment with the expected sequence number.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timer goes off, before the ack is received, the sender retransmits the message again.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Out of order arrival of segments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times out and retransmits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855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5" y="237122"/>
            <a:ext cx="543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TCP Segment</a:t>
            </a:r>
            <a:r>
              <a:rPr spc="-135" dirty="0"/>
              <a:t> </a:t>
            </a:r>
            <a:r>
              <a:rPr dirty="0"/>
              <a:t>Header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185089"/>
            <a:ext cx="7562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header includes addressing (ports), sliding window  (seq.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ack. number), flow control (window), error control  (checksum) and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92FE90-B5B7-4F87-90F1-38210E4B1AD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3109" y="2705761"/>
            <a:ext cx="7772400" cy="4990287"/>
            <a:chOff x="685800" y="1020763"/>
            <a:chExt cx="7772400" cy="5303837"/>
          </a:xfrm>
        </p:grpSpPr>
        <p:pic>
          <p:nvPicPr>
            <p:cNvPr id="7" name="Picture 6" descr="06_Page_31.tif">
              <a:extLst>
                <a:ext uri="{FF2B5EF4-FFF2-40B4-BE49-F238E27FC236}">
                  <a16:creationId xmlns:a16="http://schemas.microsoft.com/office/drawing/2014/main" id="{0A00A729-C1DB-4E53-BB4E-AEC4AD614ECF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20763"/>
              <a:ext cx="7772400" cy="4814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FE838C-4DF3-4CA1-AABA-FB288DA6ED59}"/>
                </a:ext>
              </a:extLst>
            </p:cNvPr>
            <p:cNvSpPr/>
            <p:nvPr/>
          </p:nvSpPr>
          <p:spPr>
            <a:xfrm>
              <a:off x="685800" y="5981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The TCP header.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TCP Segment Header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875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Port addresses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Sequence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number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header length: number of 32-bit words in TCP header.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 bit flags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and ECE are used for signal congestion when ECN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ECE is set to signal an ECN-Echo to a TCP sender.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CWR  (Congestion Window Reduced) is set by sender to inform the receiver that it has reduced the load and can stop sending ECN-Echo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URG is set to 1 of the urgent pointer is used.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ACK is set to one to indicate ACK is valid.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PSH it indicated pushed data. Do not wait for complete data.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RST bit is set to abruptly reset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SYN bit is used to establish connection.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FIN bit is used to release connection.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568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4550" y="533400"/>
            <a:ext cx="6286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Overview of </a:t>
            </a:r>
            <a:r>
              <a:rPr dirty="0"/>
              <a:t>The TCP</a:t>
            </a:r>
            <a:r>
              <a:rPr lang="en-US" dirty="0"/>
              <a:t> Protocol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9144000" cy="60760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Arial"/>
                <a:cs typeface="Arial"/>
              </a:rPr>
              <a:t>Window-size (WIN)</a:t>
            </a:r>
            <a:r>
              <a:rPr lang="en-US" sz="2400" spc="-5" dirty="0">
                <a:latin typeface="Arial"/>
                <a:cs typeface="Arial"/>
              </a:rPr>
              <a:t> tells how many bytes may be sent starting at the byte acknowledged.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WIN=0, the sender must stop. 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Options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MSS (Maximum segment size)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Using larger segment is better as the header data can be amortized over more data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Timestamp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SACK (Selective acknowledgement)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Lets the receiver to send a ranges of sequence numbers  that it has received.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98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770" y="188190"/>
            <a:ext cx="5816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About Transport Layer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79838" y="1092651"/>
            <a:ext cx="8498717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Essence of the transport service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More reliability to applications </a:t>
            </a:r>
            <a:endParaRPr lang="en-US" sz="28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Users have no control over network layer.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layer can use retransmissions.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Transport primitives  are independent of network primitives.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 service calls may be different for each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14959-822A-4BC2-936C-4B515BDDD595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142996" y="3886200"/>
            <a:ext cx="7772400" cy="3624262"/>
            <a:chOff x="685800" y="2547938"/>
            <a:chExt cx="7772400" cy="2328862"/>
          </a:xfrm>
        </p:grpSpPr>
        <p:pic>
          <p:nvPicPr>
            <p:cNvPr id="5" name="Picture 4" descr="06_Page_04.tif">
              <a:extLst>
                <a:ext uri="{FF2B5EF4-FFF2-40B4-BE49-F238E27FC236}">
                  <a16:creationId xmlns:a16="http://schemas.microsoft.com/office/drawing/2014/main" id="{31107F64-9E90-498D-927E-FC09A33AF0A6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47938"/>
              <a:ext cx="7772400" cy="17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392316-A75A-4FAF-8F8E-EFA128B522F0}"/>
                </a:ext>
              </a:extLst>
            </p:cNvPr>
            <p:cNvSpPr/>
            <p:nvPr/>
          </p:nvSpPr>
          <p:spPr>
            <a:xfrm>
              <a:off x="838200" y="4533900"/>
              <a:ext cx="746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400" dirty="0"/>
                <a:t>(a)Environment of the data link layer. (b)Environment of the transport layer.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064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dirty="0"/>
              <a:t>Establishment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0339" y="1635506"/>
            <a:ext cx="754888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sets up connections with the three-way handshake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Release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symmetric, also as described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57C60-854B-4E30-98A3-D2691B7B3043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327194" y="3141432"/>
            <a:ext cx="7672025" cy="3886200"/>
            <a:chOff x="1136650" y="685800"/>
            <a:chExt cx="6869906" cy="3886200"/>
          </a:xfrm>
        </p:grpSpPr>
        <p:pic>
          <p:nvPicPr>
            <p:cNvPr id="13" name="Picture 12" descr="06_Page_32.tif">
              <a:extLst>
                <a:ext uri="{FF2B5EF4-FFF2-40B4-BE49-F238E27FC236}">
                  <a16:creationId xmlns:a16="http://schemas.microsoft.com/office/drawing/2014/main" id="{6937E892-8633-43B7-8515-724F0226B018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rcRect b="40278"/>
            <a:stretch>
              <a:fillRect/>
            </a:stretch>
          </p:blipFill>
          <p:spPr>
            <a:xfrm>
              <a:off x="1136650" y="685800"/>
              <a:ext cx="6869113" cy="32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98402-8EDD-47E5-8C22-2B24639EC406}"/>
                </a:ext>
              </a:extLst>
            </p:cNvPr>
            <p:cNvSpPr/>
            <p:nvPr/>
          </p:nvSpPr>
          <p:spPr>
            <a:xfrm>
              <a:off x="1137443" y="4229100"/>
              <a:ext cx="68691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marL="457200" indent="-457200">
                <a:buAutoNum type="alphaLcParenBoth"/>
              </a:pPr>
              <a:r>
                <a:rPr lang="en-US" sz="2000" dirty="0"/>
                <a:t>TCP connection establishment in the normal case. </a:t>
              </a:r>
            </a:p>
            <a:p>
              <a:pPr marL="457200" indent="-457200"/>
              <a:r>
                <a:rPr lang="en-US" sz="2000" dirty="0"/>
                <a:t>(b) Simultaneous connection establishment on both sides.</a:t>
              </a:r>
            </a:p>
            <a:p>
              <a:endParaRPr lang="en-US" sz="2000" dirty="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0483" y="728726"/>
            <a:ext cx="637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</a:t>
            </a:r>
            <a:r>
              <a:rPr spc="-120" dirty="0"/>
              <a:t> </a:t>
            </a:r>
            <a:r>
              <a:rPr lang="en-US" dirty="0"/>
              <a:t>Release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5800" y="1635506"/>
            <a:ext cx="8313419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release a connection, either party can send a TCP segment with the FIN bit set.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FIN is acknowledged, the direction is shutdown.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direction may continue.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To avoid two-army problem, timers are used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a response to a FIN is not forthcoming within two packet lifetimes, the sender pf FIN releases the connection.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other side will time out as well.</a:t>
            </a: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805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953" y="728726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Connection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State Modeling</a:t>
            </a:r>
            <a:r>
              <a:rPr sz="3600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(1)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381" y="1663446"/>
            <a:ext cx="68713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 TCP connection finite state machine has more  states than our simple example from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earlier.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A110F1-D17F-4CA7-B070-C6F1EAC1E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82853"/>
              </p:ext>
            </p:extLst>
          </p:nvPr>
        </p:nvGraphicFramePr>
        <p:xfrm>
          <a:off x="1450339" y="2971800"/>
          <a:ext cx="7315200" cy="373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Description 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No connection is active or pending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LISTEN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server is waiting for an incoming call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RCVD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 connection request has arrived; wait for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SYN SENT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started to open a connection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ESTABLISHED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normal data transfer state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1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application has said it is finished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FIN WAIT 2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agreed to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TIME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CLOSING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Both sides have tried to close simultaneously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CLOSE WAIT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The other side has initiated a release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LAST ACK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Wait for all packets to die off</a:t>
                      </a:r>
                    </a:p>
                  </a:txBody>
                  <a:tcPr marL="45720" marR="45720" marT="18288" marB="18288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172B0-6CD7-4F58-B906-0C3BB810E43F}"/>
              </a:ext>
            </a:extLst>
          </p:cNvPr>
          <p:cNvSpPr txBox="1"/>
          <p:nvPr/>
        </p:nvSpPr>
        <p:spPr>
          <a:xfrm>
            <a:off x="618806" y="7063232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states used in the TCP connection management finite state machine.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9644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Connection </a:t>
            </a:r>
            <a:r>
              <a:rPr dirty="0"/>
              <a:t>State Modeling</a:t>
            </a:r>
            <a:r>
              <a:rPr spc="-150" dirty="0"/>
              <a:t> </a:t>
            </a:r>
            <a:r>
              <a:rPr dirty="0"/>
              <a:t>(2)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43703D-0B08-47D9-942C-D75F91D32E6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57200" y="914400"/>
            <a:ext cx="9067800" cy="6019799"/>
            <a:chOff x="1699261" y="685800"/>
            <a:chExt cx="5647689" cy="6373812"/>
          </a:xfrm>
        </p:grpSpPr>
        <p:pic>
          <p:nvPicPr>
            <p:cNvPr id="13" name="Picture 12" descr="06_Page_33.tif">
              <a:extLst>
                <a:ext uri="{FF2B5EF4-FFF2-40B4-BE49-F238E27FC236}">
                  <a16:creationId xmlns:a16="http://schemas.microsoft.com/office/drawing/2014/main" id="{ADE64488-C62F-4D03-9BE2-7D51E4FE6FB4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795463" y="685800"/>
              <a:ext cx="555148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A3A987-2493-4711-99FF-4EE7C459CCC2}"/>
                </a:ext>
              </a:extLst>
            </p:cNvPr>
            <p:cNvSpPr/>
            <p:nvPr/>
          </p:nvSpPr>
          <p:spPr>
            <a:xfrm>
              <a:off x="1699261" y="6845853"/>
              <a:ext cx="5647689" cy="213759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TCP connection management finite state machine. The heavy solid line is the normal path for a client. The heavy dashed line is the normal path for a server. The light lines are unusual events. Each transition is labeled with the event causing it and the action resulting from it, separated by a slash.</a:t>
              </a: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290496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8600" y="990600"/>
            <a:ext cx="3007360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Arial"/>
                <a:cs typeface="Arial"/>
              </a:rPr>
              <a:t>TCP </a:t>
            </a: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flow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control  to the sliding window  as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before</a:t>
            </a:r>
            <a:endParaRPr sz="2400" dirty="0">
              <a:latin typeface="Arial"/>
              <a:cs typeface="Arial"/>
            </a:endParaRPr>
          </a:p>
          <a:p>
            <a:pPr marL="469900" marR="151765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ACK + WIN 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5" dirty="0">
                <a:latin typeface="Arial"/>
                <a:cs typeface="Arial"/>
              </a:rPr>
              <a:t>sender’s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limit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D9ADC4-B5B1-4BC8-8248-A64397584BF7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638084" y="1143000"/>
            <a:ext cx="5991100" cy="6338904"/>
            <a:chOff x="1368425" y="685800"/>
            <a:chExt cx="6407150" cy="5867400"/>
          </a:xfrm>
        </p:grpSpPr>
        <p:pic>
          <p:nvPicPr>
            <p:cNvPr id="11" name="Picture 10" descr="06_Page_34.tif">
              <a:extLst>
                <a:ext uri="{FF2B5EF4-FFF2-40B4-BE49-F238E27FC236}">
                  <a16:creationId xmlns:a16="http://schemas.microsoft.com/office/drawing/2014/main" id="{717CAB34-981C-45BE-9181-7446B5392CE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1368425" y="685800"/>
              <a:ext cx="64071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347906-4D3E-47BB-B6D1-0B988EAF0419}"/>
                </a:ext>
              </a:extLst>
            </p:cNvPr>
            <p:cNvSpPr/>
            <p:nvPr/>
          </p:nvSpPr>
          <p:spPr>
            <a:xfrm>
              <a:off x="1368425" y="6210300"/>
              <a:ext cx="64071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Window management in TCP.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048" y="1223933"/>
            <a:ext cx="8306303" cy="5311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sender transmits 2048 data, receiver stores in the buffer and sends ack.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ACK and WIN=2048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sends another 2KB.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 the buffer is full, receiver sends ack with WIN=0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should stop sending 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resumes after receiver send ACK with WIN=2048.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Window probe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may send 1-byte segment to force the receiver to renounce the next byte expected.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 to prevent the deadlock, if the window updates ever gets lost.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352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4916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Senders need not transmit data as soon as it receives from the application.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Receivers need not send ACKs as soon as possible.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freedom can be used to improve performance.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Issue: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some times each character creates a 21 byte segment, which it gives to IP 41-byte IP datagram.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At the receiver side, TCP immediately sends a 40-byte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162 bytes of bandwidth are used and four segments are sent for each character typed.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8990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865" y="304800"/>
            <a:ext cx="723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TCP </a:t>
            </a:r>
            <a:r>
              <a:rPr lang="en-US" sz="3600" spc="-5" dirty="0">
                <a:solidFill>
                  <a:srgbClr val="FF0000"/>
                </a:solidFill>
                <a:latin typeface="Arial"/>
                <a:cs typeface="Arial"/>
              </a:rPr>
              <a:t>Sliding Window..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1143000"/>
            <a:ext cx="8306303" cy="643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Solution: Delayed acks.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Delay ack up to 500 msec.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But if sender sends small packets, we will have the same problem.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Nagle’s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the first piece and buffer the rest until the first piece is ack.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 all the buffered data in one TCP segment.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This is widely used algorithm, but for some applications, like interactive games,  it is not  applicable.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Silly window syndrome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Receiving end only processes one byte at a time.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Clark’s algorithm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Wait until decent amount of space is available and advertise that instead.</a:t>
            </a: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252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8433" y="327420"/>
            <a:ext cx="487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Sliding Window</a:t>
            </a:r>
            <a:r>
              <a:rPr spc="-120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6328" y="1113353"/>
            <a:ext cx="74142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Need to add special cases to avoid unwanted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E.g., silly window syndrome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[below]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1150" y="7157960"/>
            <a:ext cx="4356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Receiver application reads single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bytes,</a:t>
            </a:r>
            <a:r>
              <a:rPr sz="1800" spc="-14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so  sender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always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sends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one byte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segments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C218BC-4D64-4F22-8B71-3A4AB2A393C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46328" y="2234565"/>
            <a:ext cx="7772400" cy="4533921"/>
            <a:chOff x="685800" y="1012825"/>
            <a:chExt cx="7772400" cy="5213350"/>
          </a:xfrm>
        </p:grpSpPr>
        <p:pic>
          <p:nvPicPr>
            <p:cNvPr id="7" name="Picture 6" descr="06_Page_35.tif">
              <a:extLst>
                <a:ext uri="{FF2B5EF4-FFF2-40B4-BE49-F238E27FC236}">
                  <a16:creationId xmlns:a16="http://schemas.microsoft.com/office/drawing/2014/main" id="{056FBBD9-31EA-4D5A-B0EB-2FEA9BF538EC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012825"/>
              <a:ext cx="7772400" cy="483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58D242-FF8E-49E5-8D61-439BE507BBCC}"/>
                </a:ext>
              </a:extLst>
            </p:cNvPr>
            <p:cNvSpPr/>
            <p:nvPr/>
          </p:nvSpPr>
          <p:spPr>
            <a:xfrm>
              <a:off x="685800" y="588327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Silly window syndrome.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17209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estimates retransmit timer from segment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RTTs</a:t>
            </a:r>
            <a:r>
              <a:rPr lang="en-IN" sz="2400" spc="-5" dirty="0">
                <a:latin typeface="Arial"/>
                <a:cs typeface="Arial"/>
              </a:rPr>
              <a:t> (Round  trip times)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Tracks both average and variance (for Internet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case)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Timeout is set to average plus </a:t>
            </a:r>
            <a:r>
              <a:rPr sz="2400" dirty="0">
                <a:latin typeface="Arial"/>
                <a:cs typeface="Arial"/>
              </a:rPr>
              <a:t>4 x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variance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D7FB29-B15F-4E42-B270-29CDF7BD9831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92505" y="2743200"/>
            <a:ext cx="8382000" cy="4497387"/>
            <a:chOff x="381000" y="1446213"/>
            <a:chExt cx="8382000" cy="4497387"/>
          </a:xfrm>
        </p:grpSpPr>
        <p:pic>
          <p:nvPicPr>
            <p:cNvPr id="9" name="Picture 8" descr="06_Page_36.tif">
              <a:extLst>
                <a:ext uri="{FF2B5EF4-FFF2-40B4-BE49-F238E27FC236}">
                  <a16:creationId xmlns:a16="http://schemas.microsoft.com/office/drawing/2014/main" id="{935EA70C-DA62-4852-AB13-1E58E7890FD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446213"/>
              <a:ext cx="7772400" cy="396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323EB6-EF38-4E8A-9C03-5D78540DD9E5}"/>
                </a:ext>
              </a:extLst>
            </p:cNvPr>
            <p:cNvSpPr/>
            <p:nvPr/>
          </p:nvSpPr>
          <p:spPr>
            <a:xfrm>
              <a:off x="381000" y="5600700"/>
              <a:ext cx="83820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r>
                <a:rPr lang="en-US" sz="2000" dirty="0"/>
                <a:t>(a) Probability density of acknowledgement arrival times in the data link layer. (b) Probability density of acknowledgement arrival times for TCP.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36" y="189034"/>
            <a:ext cx="2973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IN" spc="-5" dirty="0"/>
              <a:t>Outline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44178" y="1194502"/>
            <a:ext cx="4400768" cy="447558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transport service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transport protocols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control and buffering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 recovery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FontTx/>
              <a:buChar char="•"/>
              <a:tabLst>
                <a:tab pos="469265" algn="l"/>
                <a:tab pos="469900" algn="l"/>
              </a:tabLst>
            </a:pPr>
            <a:r>
              <a:rPr lang="en-IN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transport protocol</a:t>
            </a:r>
          </a:p>
          <a:p>
            <a:pPr marL="469900" lvl="1">
              <a:spcBef>
                <a:spcPts val="600"/>
              </a:spcBef>
              <a:buClr>
                <a:srgbClr val="0000FF"/>
              </a:buClr>
              <a:tabLst>
                <a:tab pos="469265" algn="l"/>
                <a:tab pos="46990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A77278B-9DD2-541D-E79C-C2119FEE28B6}"/>
              </a:ext>
            </a:extLst>
          </p:cNvPr>
          <p:cNvSpPr txBox="1"/>
          <p:nvPr/>
        </p:nvSpPr>
        <p:spPr>
          <a:xfrm>
            <a:off x="4695182" y="990600"/>
            <a:ext cx="5019040" cy="626068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UDP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procedure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real-time transport protocol</a:t>
            </a:r>
          </a:p>
          <a:p>
            <a:pPr marL="469900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transport protocols: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TCP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service model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protocol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TCP segment header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establishment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 release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transmission policy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congestion control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timer management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57887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Probability density function varies significantly.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Variance is significant.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Things can change quickly.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Change T based on the performance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 err="1">
                <a:latin typeface="Arial"/>
                <a:cs typeface="Arial"/>
              </a:rPr>
              <a:t>Jocobson</a:t>
            </a:r>
            <a:r>
              <a:rPr lang="en-US" sz="2400" spc="-5" dirty="0">
                <a:latin typeface="Arial"/>
                <a:cs typeface="Arial"/>
              </a:rPr>
              <a:t> algorithm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maintains a variable SRTT (Smoothened round trip time)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TCP measures how long the ack took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It updates SRTT = α SRTT+(1- α ) SRTT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The formula is called EWMA (exponentially Weighted Moving Average).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Improved formula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Sensitive to variance in round trip times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8612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312166"/>
            <a:ext cx="5033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Timer</a:t>
            </a:r>
            <a:r>
              <a:rPr spc="-105" dirty="0"/>
              <a:t> </a:t>
            </a:r>
            <a:r>
              <a:rPr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38250" y="985617"/>
            <a:ext cx="7581900" cy="64376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Two more timers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Persistence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Receiver sends ack asking sender to wait.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Later receiver updates the window, the packet with the update is lost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Situation: Both sender and receiver are waiting.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When persistence time goes off, the sender retransmits the probe. If it is still 0, the timer is initialized and cycle repeats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Keepalive timer</a:t>
            </a:r>
          </a:p>
          <a:p>
            <a:pPr marL="812800" lvl="1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If the connection is idle for a long time, one side will check whether the other side is live or not. If it fails to respond, the connection is terminated.</a:t>
            </a: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904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9047" y="1600200"/>
            <a:ext cx="7517130" cy="20518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TCP uses AIMD with loss signal to control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congestion</a:t>
            </a:r>
            <a:endParaRPr sz="2400" dirty="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Implemented as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congestion window</a:t>
            </a:r>
            <a:r>
              <a:rPr sz="2400" spc="-5" dirty="0">
                <a:latin typeface="Arial"/>
                <a:cs typeface="Arial"/>
              </a:rPr>
              <a:t> (cwnd) for the  number of segments that may be in the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Uses several mechanisms that work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together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139" y="1892300"/>
            <a:ext cx="7526655" cy="17170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Congestion window controls the sending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rate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Rate is cwnd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RTT; window can stop sender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quickly</a:t>
            </a:r>
            <a:endParaRPr sz="2400" dirty="0">
              <a:latin typeface="Arial"/>
              <a:cs typeface="Arial"/>
            </a:endParaRPr>
          </a:p>
          <a:p>
            <a:pPr marL="469900" marR="47498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ACK clock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(regular receipt of ACKs) paces </a:t>
            </a:r>
            <a:r>
              <a:rPr sz="2400" dirty="0">
                <a:latin typeface="Arial"/>
                <a:cs typeface="Arial"/>
              </a:rPr>
              <a:t>traffic  </a:t>
            </a:r>
            <a:r>
              <a:rPr sz="2400" spc="-5" dirty="0">
                <a:latin typeface="Arial"/>
                <a:cs typeface="Arial"/>
              </a:rPr>
              <a:t>and smoothes out sender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bursts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716C8A-9FCB-4485-A0C9-B0B90A94137C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690220" y="4122673"/>
            <a:ext cx="8677959" cy="2458400"/>
            <a:chOff x="685800" y="2598738"/>
            <a:chExt cx="7772400" cy="2201862"/>
          </a:xfrm>
        </p:grpSpPr>
        <p:pic>
          <p:nvPicPr>
            <p:cNvPr id="7" name="Picture 6" descr="06_Page_37.tif">
              <a:extLst>
                <a:ext uri="{FF2B5EF4-FFF2-40B4-BE49-F238E27FC236}">
                  <a16:creationId xmlns:a16="http://schemas.microsoft.com/office/drawing/2014/main" id="{786B16EC-572E-4B32-9DE1-0849215F3B1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598738"/>
              <a:ext cx="7772400" cy="166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14C5C2-3F13-43CF-8FBB-5F8346E8B7B1}"/>
                </a:ext>
              </a:extLst>
            </p:cNvPr>
            <p:cNvSpPr/>
            <p:nvPr/>
          </p:nvSpPr>
          <p:spPr>
            <a:xfrm>
              <a:off x="685800" y="44577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 burst of packets from a sender and the returning </a:t>
              </a:r>
              <a:r>
                <a:rPr lang="en-US" sz="2000" dirty="0" err="1"/>
                <a:t>ack</a:t>
              </a:r>
              <a:r>
                <a:rPr lang="en-US" sz="2000" dirty="0"/>
                <a:t> clock.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20850"/>
            <a:ext cx="736345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grows congestion window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exponentially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Doubles every RTT while </a:t>
            </a:r>
            <a:r>
              <a:rPr sz="2400" dirty="0">
                <a:latin typeface="Arial"/>
                <a:cs typeface="Arial"/>
              </a:rPr>
              <a:t>keeping ACK </a:t>
            </a:r>
            <a:r>
              <a:rPr sz="2400" spc="-5" dirty="0">
                <a:latin typeface="Arial"/>
                <a:cs typeface="Arial"/>
              </a:rPr>
              <a:t>clock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going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EA7D0-CF0A-4194-91AF-37B92642BF2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450339" y="2770507"/>
            <a:ext cx="7772400" cy="4743450"/>
            <a:chOff x="685800" y="1247775"/>
            <a:chExt cx="7772400" cy="4743450"/>
          </a:xfrm>
        </p:grpSpPr>
        <p:pic>
          <p:nvPicPr>
            <p:cNvPr id="8" name="Picture 7" descr="06_Page_38.tif">
              <a:extLst>
                <a:ext uri="{FF2B5EF4-FFF2-40B4-BE49-F238E27FC236}">
                  <a16:creationId xmlns:a16="http://schemas.microsoft.com/office/drawing/2014/main" id="{6B0AE210-7EF2-4CB9-BCA4-57024A16B55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1247775"/>
              <a:ext cx="7772400" cy="4362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C2891A-D984-4952-B135-35276A8CB9D5}"/>
                </a:ext>
              </a:extLst>
            </p:cNvPr>
            <p:cNvSpPr/>
            <p:nvPr/>
          </p:nvSpPr>
          <p:spPr>
            <a:xfrm>
              <a:off x="685800" y="5648325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Slow start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826513"/>
            <a:ext cx="3329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380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dditiv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increas</a:t>
            </a:r>
            <a:r>
              <a:rPr sz="2400" dirty="0">
                <a:latin typeface="Arial"/>
                <a:cs typeface="Arial"/>
              </a:rPr>
              <a:t>e	</a:t>
            </a:r>
            <a:r>
              <a:rPr sz="2400" spc="-5" dirty="0">
                <a:latin typeface="Arial"/>
                <a:cs typeface="Arial"/>
              </a:rPr>
              <a:t>grows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2400553"/>
            <a:ext cx="165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cwnd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slowly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766314"/>
            <a:ext cx="293751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Adds </a:t>
            </a:r>
            <a:r>
              <a:rPr sz="2400" dirty="0">
                <a:latin typeface="Arial"/>
                <a:cs typeface="Arial"/>
              </a:rPr>
              <a:t>1 </a:t>
            </a:r>
            <a:r>
              <a:rPr sz="2400" spc="-5" dirty="0">
                <a:latin typeface="Arial"/>
                <a:cs typeface="Arial"/>
              </a:rPr>
              <a:t>every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RTT</a:t>
            </a:r>
            <a:endParaRPr sz="24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Keeps </a:t>
            </a:r>
            <a:r>
              <a:rPr sz="2400" dirty="0">
                <a:latin typeface="Arial"/>
                <a:cs typeface="Arial"/>
              </a:rPr>
              <a:t>ACK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clock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00F71-C29A-4BEA-8DFE-DDEEA548FA5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311047" y="1593369"/>
            <a:ext cx="5518753" cy="5486400"/>
            <a:chOff x="129118" y="685800"/>
            <a:chExt cx="8885767" cy="5905500"/>
          </a:xfrm>
        </p:grpSpPr>
        <p:pic>
          <p:nvPicPr>
            <p:cNvPr id="13" name="Picture 12" descr="06_Page_39.tif">
              <a:extLst>
                <a:ext uri="{FF2B5EF4-FFF2-40B4-BE49-F238E27FC236}">
                  <a16:creationId xmlns:a16="http://schemas.microsoft.com/office/drawing/2014/main" id="{0C9ACBDB-64FC-423F-8016-AC520184240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700088" y="685800"/>
              <a:ext cx="7743825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AC1E3C-3EFC-4278-896F-3A138973C188}"/>
                </a:ext>
              </a:extLst>
            </p:cNvPr>
            <p:cNvSpPr/>
            <p:nvPr/>
          </p:nvSpPr>
          <p:spPr>
            <a:xfrm>
              <a:off x="129118" y="6248400"/>
              <a:ext cx="888576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Additive increase from an initial congestion window of one segment.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1701800"/>
            <a:ext cx="7192009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Slow start followed by additive increase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Tahoe)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Threshold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half of previous loss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cwnd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876550"/>
            <a:ext cx="9144000" cy="3455670"/>
            <a:chOff x="457200" y="2876550"/>
            <a:chExt cx="9144000" cy="3455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633" y="2876550"/>
              <a:ext cx="8295893" cy="149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529" y="4124705"/>
              <a:ext cx="152306" cy="249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748" y="4373880"/>
              <a:ext cx="7600600" cy="97917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73979" y="4373880"/>
              <a:ext cx="241935" cy="403225"/>
            </a:xfrm>
            <a:custGeom>
              <a:avLst/>
              <a:gdLst/>
              <a:ahLst/>
              <a:cxnLst/>
              <a:rect l="l" t="t" r="r" b="b"/>
              <a:pathLst>
                <a:path w="241935" h="403225">
                  <a:moveTo>
                    <a:pt x="241405" y="0"/>
                  </a:moveTo>
                  <a:lnTo>
                    <a:pt x="219549" y="0"/>
                  </a:lnTo>
                  <a:lnTo>
                    <a:pt x="0" y="393953"/>
                  </a:lnTo>
                  <a:lnTo>
                    <a:pt x="16002" y="403097"/>
                  </a:lnTo>
                  <a:lnTo>
                    <a:pt x="2414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5352288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2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633" y="5353050"/>
              <a:ext cx="8295893" cy="9791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59911" y="4809997"/>
            <a:ext cx="2387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Loss causes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timeout;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ACK clock has</a:t>
            </a:r>
            <a:r>
              <a:rPr sz="1800" spc="-10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stopped 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so slow-start</a:t>
            </a:r>
            <a:r>
              <a:rPr sz="1800" spc="-2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again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05500" y="5507735"/>
            <a:ext cx="7181850" cy="1199515"/>
            <a:chOff x="1605500" y="5507735"/>
            <a:chExt cx="7181850" cy="1199515"/>
          </a:xfrm>
        </p:grpSpPr>
        <p:sp>
          <p:nvSpPr>
            <p:cNvPr id="13" name="object 13"/>
            <p:cNvSpPr/>
            <p:nvPr/>
          </p:nvSpPr>
          <p:spPr>
            <a:xfrm>
              <a:off x="5300472" y="5507735"/>
              <a:ext cx="538480" cy="389890"/>
            </a:xfrm>
            <a:custGeom>
              <a:avLst/>
              <a:gdLst/>
              <a:ahLst/>
              <a:cxnLst/>
              <a:rect l="l" t="t" r="r" b="b"/>
              <a:pathLst>
                <a:path w="538479" h="389889">
                  <a:moveTo>
                    <a:pt x="506798" y="367211"/>
                  </a:moveTo>
                  <a:lnTo>
                    <a:pt x="498937" y="349483"/>
                  </a:lnTo>
                  <a:lnTo>
                    <a:pt x="10667" y="0"/>
                  </a:lnTo>
                  <a:lnTo>
                    <a:pt x="0" y="15240"/>
                  </a:lnTo>
                  <a:lnTo>
                    <a:pt x="488263" y="365438"/>
                  </a:lnTo>
                  <a:lnTo>
                    <a:pt x="506798" y="367211"/>
                  </a:lnTo>
                  <a:close/>
                </a:path>
                <a:path w="538479" h="389889">
                  <a:moveTo>
                    <a:pt x="528065" y="388442"/>
                  </a:moveTo>
                  <a:lnTo>
                    <a:pt x="528065" y="370331"/>
                  </a:lnTo>
                  <a:lnTo>
                    <a:pt x="517397" y="386334"/>
                  </a:lnTo>
                  <a:lnTo>
                    <a:pt x="488263" y="365438"/>
                  </a:lnTo>
                  <a:lnTo>
                    <a:pt x="435863" y="360425"/>
                  </a:lnTo>
                  <a:lnTo>
                    <a:pt x="430529" y="360425"/>
                  </a:lnTo>
                  <a:lnTo>
                    <a:pt x="425957" y="364235"/>
                  </a:lnTo>
                  <a:lnTo>
                    <a:pt x="425195" y="369570"/>
                  </a:lnTo>
                  <a:lnTo>
                    <a:pt x="424433" y="374141"/>
                  </a:lnTo>
                  <a:lnTo>
                    <a:pt x="429005" y="379475"/>
                  </a:lnTo>
                  <a:lnTo>
                    <a:pt x="433577" y="379475"/>
                  </a:lnTo>
                  <a:lnTo>
                    <a:pt x="528065" y="388442"/>
                  </a:lnTo>
                  <a:close/>
                </a:path>
                <a:path w="538479" h="389889">
                  <a:moveTo>
                    <a:pt x="537971" y="389381"/>
                  </a:moveTo>
                  <a:lnTo>
                    <a:pt x="495299" y="294131"/>
                  </a:lnTo>
                  <a:lnTo>
                    <a:pt x="493013" y="289559"/>
                  </a:lnTo>
                  <a:lnTo>
                    <a:pt x="487679" y="287273"/>
                  </a:lnTo>
                  <a:lnTo>
                    <a:pt x="482345" y="289559"/>
                  </a:lnTo>
                  <a:lnTo>
                    <a:pt x="477773" y="291084"/>
                  </a:lnTo>
                  <a:lnTo>
                    <a:pt x="475487" y="297179"/>
                  </a:lnTo>
                  <a:lnTo>
                    <a:pt x="477773" y="301752"/>
                  </a:lnTo>
                  <a:lnTo>
                    <a:pt x="498937" y="349483"/>
                  </a:lnTo>
                  <a:lnTo>
                    <a:pt x="528065" y="370331"/>
                  </a:lnTo>
                  <a:lnTo>
                    <a:pt x="528065" y="388442"/>
                  </a:lnTo>
                  <a:lnTo>
                    <a:pt x="537971" y="389381"/>
                  </a:lnTo>
                  <a:close/>
                </a:path>
                <a:path w="538479" h="389889">
                  <a:moveTo>
                    <a:pt x="523493" y="377189"/>
                  </a:moveTo>
                  <a:lnTo>
                    <a:pt x="523493" y="368807"/>
                  </a:lnTo>
                  <a:lnTo>
                    <a:pt x="513587" y="382523"/>
                  </a:lnTo>
                  <a:lnTo>
                    <a:pt x="506798" y="367211"/>
                  </a:lnTo>
                  <a:lnTo>
                    <a:pt x="488263" y="365438"/>
                  </a:lnTo>
                  <a:lnTo>
                    <a:pt x="517397" y="386334"/>
                  </a:lnTo>
                  <a:lnTo>
                    <a:pt x="523493" y="377189"/>
                  </a:lnTo>
                  <a:close/>
                </a:path>
                <a:path w="538479" h="389889">
                  <a:moveTo>
                    <a:pt x="528065" y="370331"/>
                  </a:moveTo>
                  <a:lnTo>
                    <a:pt x="498937" y="349483"/>
                  </a:lnTo>
                  <a:lnTo>
                    <a:pt x="506798" y="367211"/>
                  </a:lnTo>
                  <a:lnTo>
                    <a:pt x="523493" y="368807"/>
                  </a:lnTo>
                  <a:lnTo>
                    <a:pt x="523493" y="377189"/>
                  </a:lnTo>
                  <a:lnTo>
                    <a:pt x="528065" y="370331"/>
                  </a:lnTo>
                  <a:close/>
                </a:path>
                <a:path w="538479" h="389889">
                  <a:moveTo>
                    <a:pt x="523493" y="368807"/>
                  </a:moveTo>
                  <a:lnTo>
                    <a:pt x="506798" y="367211"/>
                  </a:lnTo>
                  <a:lnTo>
                    <a:pt x="513587" y="382523"/>
                  </a:lnTo>
                  <a:lnTo>
                    <a:pt x="523493" y="368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500" y="6332219"/>
              <a:ext cx="7181519" cy="37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(6)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1146" y="1548638"/>
            <a:ext cx="805180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5" dirty="0">
                <a:latin typeface="Arial"/>
                <a:cs typeface="Arial"/>
              </a:rPr>
              <a:t>With fast recovery, we get the classic sawtooth (TCP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Reno)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Retransmit lost packet after </a:t>
            </a:r>
            <a:r>
              <a:rPr sz="2400" dirty="0">
                <a:latin typeface="Arial"/>
                <a:cs typeface="Arial"/>
              </a:rPr>
              <a:t>3 </a:t>
            </a:r>
            <a:r>
              <a:rPr sz="2400" spc="-5" dirty="0">
                <a:latin typeface="Arial"/>
                <a:cs typeface="Arial"/>
              </a:rPr>
              <a:t>duplicate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ACKs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New packet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each dup. ACK until loss is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repaired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8105" y="3086100"/>
            <a:ext cx="8362950" cy="3246120"/>
            <a:chOff x="848105" y="3086100"/>
            <a:chExt cx="8362950" cy="3246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5" y="3086100"/>
              <a:ext cx="8362950" cy="22669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77462" y="5067299"/>
              <a:ext cx="2876550" cy="285750"/>
            </a:xfrm>
            <a:custGeom>
              <a:avLst/>
              <a:gdLst/>
              <a:ahLst/>
              <a:cxnLst/>
              <a:rect l="l" t="t" r="r" b="b"/>
              <a:pathLst>
                <a:path w="2876550" h="285750">
                  <a:moveTo>
                    <a:pt x="155448" y="285750"/>
                  </a:moveTo>
                  <a:lnTo>
                    <a:pt x="41084" y="44919"/>
                  </a:lnTo>
                  <a:lnTo>
                    <a:pt x="25285" y="34112"/>
                  </a:lnTo>
                  <a:lnTo>
                    <a:pt x="26670" y="35052"/>
                  </a:lnTo>
                  <a:lnTo>
                    <a:pt x="41084" y="44919"/>
                  </a:lnTo>
                  <a:lnTo>
                    <a:pt x="84582" y="74676"/>
                  </a:lnTo>
                  <a:lnTo>
                    <a:pt x="89154" y="77724"/>
                  </a:lnTo>
                  <a:lnTo>
                    <a:pt x="95250" y="76962"/>
                  </a:lnTo>
                  <a:lnTo>
                    <a:pt x="98298" y="72390"/>
                  </a:lnTo>
                  <a:lnTo>
                    <a:pt x="100584" y="67818"/>
                  </a:lnTo>
                  <a:lnTo>
                    <a:pt x="99822" y="62484"/>
                  </a:lnTo>
                  <a:lnTo>
                    <a:pt x="95250" y="59436"/>
                  </a:lnTo>
                  <a:lnTo>
                    <a:pt x="9144" y="0"/>
                  </a:lnTo>
                  <a:lnTo>
                    <a:pt x="0" y="104394"/>
                  </a:lnTo>
                  <a:lnTo>
                    <a:pt x="0" y="109728"/>
                  </a:lnTo>
                  <a:lnTo>
                    <a:pt x="3810" y="114300"/>
                  </a:lnTo>
                  <a:lnTo>
                    <a:pt x="8382" y="114960"/>
                  </a:lnTo>
                  <a:lnTo>
                    <a:pt x="14478" y="115062"/>
                  </a:lnTo>
                  <a:lnTo>
                    <a:pt x="19050" y="111252"/>
                  </a:lnTo>
                  <a:lnTo>
                    <a:pt x="19050" y="105918"/>
                  </a:lnTo>
                  <a:lnTo>
                    <a:pt x="23609" y="53416"/>
                  </a:lnTo>
                  <a:lnTo>
                    <a:pt x="8382" y="21336"/>
                  </a:lnTo>
                  <a:lnTo>
                    <a:pt x="12192" y="29362"/>
                  </a:lnTo>
                  <a:lnTo>
                    <a:pt x="23609" y="53416"/>
                  </a:lnTo>
                  <a:lnTo>
                    <a:pt x="133946" y="285750"/>
                  </a:lnTo>
                  <a:lnTo>
                    <a:pt x="155448" y="285750"/>
                  </a:lnTo>
                  <a:close/>
                </a:path>
                <a:path w="2876550" h="285750">
                  <a:moveTo>
                    <a:pt x="2876550" y="152400"/>
                  </a:moveTo>
                  <a:lnTo>
                    <a:pt x="2775204" y="179070"/>
                  </a:lnTo>
                  <a:lnTo>
                    <a:pt x="2769870" y="180594"/>
                  </a:lnTo>
                  <a:lnTo>
                    <a:pt x="2766822" y="185928"/>
                  </a:lnTo>
                  <a:lnTo>
                    <a:pt x="2768346" y="191262"/>
                  </a:lnTo>
                  <a:lnTo>
                    <a:pt x="2769870" y="195834"/>
                  </a:lnTo>
                  <a:lnTo>
                    <a:pt x="2775204" y="198882"/>
                  </a:lnTo>
                  <a:lnTo>
                    <a:pt x="2779776" y="198120"/>
                  </a:lnTo>
                  <a:lnTo>
                    <a:pt x="2830766" y="184467"/>
                  </a:lnTo>
                  <a:lnTo>
                    <a:pt x="2729484" y="285750"/>
                  </a:lnTo>
                  <a:lnTo>
                    <a:pt x="2756916" y="285750"/>
                  </a:lnTo>
                  <a:lnTo>
                    <a:pt x="2844482" y="198183"/>
                  </a:lnTo>
                  <a:lnTo>
                    <a:pt x="2830830" y="249174"/>
                  </a:lnTo>
                  <a:lnTo>
                    <a:pt x="2830068" y="253746"/>
                  </a:lnTo>
                  <a:lnTo>
                    <a:pt x="2833116" y="259080"/>
                  </a:lnTo>
                  <a:lnTo>
                    <a:pt x="2837688" y="260604"/>
                  </a:lnTo>
                  <a:lnTo>
                    <a:pt x="2843022" y="262128"/>
                  </a:lnTo>
                  <a:lnTo>
                    <a:pt x="2848356" y="259080"/>
                  </a:lnTo>
                  <a:lnTo>
                    <a:pt x="2849880" y="253746"/>
                  </a:lnTo>
                  <a:lnTo>
                    <a:pt x="2869692" y="178460"/>
                  </a:lnTo>
                  <a:lnTo>
                    <a:pt x="2876550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380" y="5353050"/>
              <a:ext cx="7658100" cy="97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36567" y="5466842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The ACK clock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doesn’t</a:t>
            </a:r>
            <a:r>
              <a:rPr sz="1800" spc="-22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stop,  so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need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slow-start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8680" y="5353050"/>
            <a:ext cx="7400925" cy="1582420"/>
            <a:chOff x="1638680" y="5353050"/>
            <a:chExt cx="7400925" cy="1582420"/>
          </a:xfrm>
        </p:grpSpPr>
        <p:sp>
          <p:nvSpPr>
            <p:cNvPr id="11" name="object 11"/>
            <p:cNvSpPr/>
            <p:nvPr/>
          </p:nvSpPr>
          <p:spPr>
            <a:xfrm>
              <a:off x="4211409" y="5353049"/>
              <a:ext cx="2623185" cy="169545"/>
            </a:xfrm>
            <a:custGeom>
              <a:avLst/>
              <a:gdLst/>
              <a:ahLst/>
              <a:cxnLst/>
              <a:rect l="l" t="t" r="r" b="b"/>
              <a:pathLst>
                <a:path w="2623184" h="169545">
                  <a:moveTo>
                    <a:pt x="64935" y="91440"/>
                  </a:moveTo>
                  <a:lnTo>
                    <a:pt x="21501" y="0"/>
                  </a:lnTo>
                  <a:lnTo>
                    <a:pt x="0" y="0"/>
                  </a:lnTo>
                  <a:lnTo>
                    <a:pt x="47409" y="99822"/>
                  </a:lnTo>
                  <a:lnTo>
                    <a:pt x="64935" y="91440"/>
                  </a:lnTo>
                  <a:close/>
                </a:path>
                <a:path w="2623184" h="169545">
                  <a:moveTo>
                    <a:pt x="2622969" y="0"/>
                  </a:moveTo>
                  <a:lnTo>
                    <a:pt x="2595537" y="0"/>
                  </a:lnTo>
                  <a:lnTo>
                    <a:pt x="2440089" y="155448"/>
                  </a:lnTo>
                  <a:lnTo>
                    <a:pt x="2453805" y="169164"/>
                  </a:lnTo>
                  <a:lnTo>
                    <a:pt x="2622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680" y="6332220"/>
              <a:ext cx="7400925" cy="60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7100" y="728726"/>
            <a:ext cx="5661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TCP </a:t>
            </a:r>
            <a:r>
              <a:rPr spc="-5" dirty="0"/>
              <a:t>Congestion Control</a:t>
            </a:r>
            <a:r>
              <a:rPr spc="-125" dirty="0"/>
              <a:t> </a:t>
            </a:r>
            <a:r>
              <a:rPr dirty="0"/>
              <a:t>(7)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2414777"/>
            <a:ext cx="9144000" cy="980440"/>
          </a:xfrm>
          <a:custGeom>
            <a:avLst/>
            <a:gdLst/>
            <a:ahLst/>
            <a:cxnLst/>
            <a:rect l="l" t="t" r="r" b="b"/>
            <a:pathLst>
              <a:path w="9144000" h="980439">
                <a:moveTo>
                  <a:pt x="9144000" y="979931"/>
                </a:moveTo>
                <a:lnTo>
                  <a:pt x="9144000" y="0"/>
                </a:lnTo>
                <a:lnTo>
                  <a:pt x="0" y="0"/>
                </a:lnTo>
                <a:lnTo>
                  <a:pt x="0" y="979932"/>
                </a:lnTo>
                <a:lnTo>
                  <a:pt x="9144000" y="979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0339" y="2092705"/>
            <a:ext cx="747966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447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SACK </a:t>
            </a:r>
            <a:r>
              <a:rPr sz="2400" spc="-5" dirty="0">
                <a:latin typeface="Arial"/>
                <a:cs typeface="Arial"/>
              </a:rPr>
              <a:t>(Selective ACKs) extend ACKs 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to  describe received segments and hence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losses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Allows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more accurate retransmissions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recovery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05" y="3705605"/>
            <a:ext cx="8458200" cy="1981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71414" y="5733542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No way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us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know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that 2</a:t>
            </a:r>
            <a:r>
              <a:rPr sz="1800" spc="-110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and 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5 </a:t>
            </a:r>
            <a:r>
              <a:rPr sz="1800" spc="-5" dirty="0">
                <a:solidFill>
                  <a:srgbClr val="FF2BD8"/>
                </a:solidFill>
                <a:latin typeface="Arial"/>
                <a:cs typeface="Arial"/>
              </a:rPr>
              <a:t>were lost with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only</a:t>
            </a:r>
            <a:r>
              <a:rPr sz="1800" spc="-155" dirty="0">
                <a:solidFill>
                  <a:srgbClr val="FF2BD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2BD8"/>
                </a:solidFill>
                <a:latin typeface="Arial"/>
                <a:cs typeface="Arial"/>
              </a:rPr>
              <a:t>ACKs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3465" y="381000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Delay </a:t>
            </a:r>
            <a:r>
              <a:rPr dirty="0"/>
              <a:t>Tolerant</a:t>
            </a:r>
            <a:r>
              <a:rPr spc="-114" dirty="0"/>
              <a:t> </a:t>
            </a:r>
            <a:r>
              <a:rPr dirty="0"/>
              <a:t>Networking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143000"/>
            <a:ext cx="5105399" cy="60119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Assumption so far: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Sender and receiver are continuously connected by some working path.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Other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Space network where satellites pass in and out of range of ground stations.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Arial"/>
                <a:cs typeface="Arial"/>
              </a:rPr>
              <a:t>Networks involve submarine, buses, mobile phones have a intermittent connectivity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DTNs (Delay Tolerant Networks) store messages  inside the network until they can be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delivered</a:t>
            </a:r>
            <a:endParaRPr lang="en-US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265D592-86F8-4ABA-8B8A-111158D4F0BF}"/>
              </a:ext>
            </a:extLst>
          </p:cNvPr>
          <p:cNvSpPr txBox="1"/>
          <p:nvPr/>
        </p:nvSpPr>
        <p:spPr>
          <a:xfrm>
            <a:off x="5676900" y="1143000"/>
            <a:ext cx="4116070" cy="4521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2400" spc="-5" dirty="0">
              <a:latin typeface="Arial"/>
              <a:cs typeface="Arial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This model accepts delays like postal system.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Several applications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Copying of data to data </a:t>
            </a:r>
            <a:r>
              <a:rPr lang="en-IN" sz="2400" spc="-5" dirty="0" err="1">
                <a:latin typeface="Arial"/>
                <a:cs typeface="Arial"/>
              </a:rPr>
              <a:t>centers</a:t>
            </a:r>
            <a:endParaRPr lang="en-IN" sz="2400" spc="-5" dirty="0">
              <a:latin typeface="Arial"/>
              <a:cs typeface="Arial"/>
            </a:endParaRP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Sending traffic during off times.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Doing backups at night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2400" spc="-5" dirty="0">
                <a:latin typeface="Arial"/>
                <a:cs typeface="Arial"/>
              </a:rPr>
              <a:t>It is possible to send huge datasets during off-time.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14400"/>
            <a:ext cx="9372600" cy="7148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processes  in a single machine connected through a pipe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 puts the data and Process B consumes 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them is 100 % perfect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acks, no lost packets, congestion or any thing.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provides similar service in the network for connection-oriented service </a:t>
            </a:r>
            <a:r>
              <a:rPr lang="en-US"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acks, lost packets, congestion and other mechanisms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 also provides unreliable datagram service</a:t>
            </a: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difference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service is used by transport entities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users write their own transport entities</a:t>
            </a:r>
          </a:p>
          <a:p>
            <a:pPr marL="1270000" marR="5080" lvl="2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users writes programs using network services</a:t>
            </a:r>
          </a:p>
          <a:p>
            <a:pPr marL="812800" marR="5080" lvl="1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programs use transport primitives.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7610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209053"/>
            <a:ext cx="421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120841"/>
            <a:ext cx="9067800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Messages called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bundles</a:t>
            </a:r>
            <a:r>
              <a:rPr sz="2400" spc="-5" dirty="0">
                <a:latin typeface="Arial"/>
                <a:cs typeface="Arial"/>
              </a:rPr>
              <a:t> are stored at DTN nodes  while waiting for an intermittent link to become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contact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Arial"/>
                <a:cs typeface="Arial"/>
              </a:rPr>
              <a:t>DTN nodes are </a:t>
            </a:r>
            <a:r>
              <a:rPr lang="en-US" sz="2400" spc="-5" dirty="0" err="1">
                <a:latin typeface="Arial"/>
                <a:cs typeface="Arial"/>
              </a:rPr>
              <a:t>are</a:t>
            </a:r>
            <a:r>
              <a:rPr lang="en-US" sz="2400" spc="-5" dirty="0">
                <a:latin typeface="Arial"/>
                <a:cs typeface="Arial"/>
              </a:rPr>
              <a:t> equipped with storage</a:t>
            </a: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Bundles might wait hours, not milliseconds </a:t>
            </a:r>
            <a:r>
              <a:rPr lang="en-US" sz="2400" spc="-5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routers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May be no working end-to-end path at any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AFAFD0-A984-49D6-8C27-CA028524F35D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1295400" y="4114800"/>
            <a:ext cx="7772400" cy="3148013"/>
            <a:chOff x="685800" y="2044700"/>
            <a:chExt cx="7772400" cy="3148013"/>
          </a:xfrm>
        </p:grpSpPr>
        <p:pic>
          <p:nvPicPr>
            <p:cNvPr id="8" name="Picture 7" descr="06_Page_50.tif">
              <a:extLst>
                <a:ext uri="{FF2B5EF4-FFF2-40B4-BE49-F238E27FC236}">
                  <a16:creationId xmlns:a16="http://schemas.microsoft.com/office/drawing/2014/main" id="{061A5832-16D8-4D70-BBF4-84D4732F7063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</a:blip>
            <a:stretch>
              <a:fillRect/>
            </a:stretch>
          </p:blipFill>
          <p:spPr>
            <a:xfrm>
              <a:off x="685800" y="2044700"/>
              <a:ext cx="7772400" cy="2767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694F2-2C3E-4946-A612-1B82561D2120}"/>
                </a:ext>
              </a:extLst>
            </p:cNvPr>
            <p:cNvSpPr/>
            <p:nvPr/>
          </p:nvSpPr>
          <p:spPr>
            <a:xfrm>
              <a:off x="685800" y="484981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000" dirty="0"/>
                <a:t>Delay-tolerant networking architecture.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DTN </a:t>
            </a:r>
            <a:r>
              <a:rPr dirty="0"/>
              <a:t>Architecture</a:t>
            </a:r>
            <a:r>
              <a:rPr spc="-105" dirty="0"/>
              <a:t> </a:t>
            </a:r>
            <a:r>
              <a:rPr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339" y="2054605"/>
            <a:ext cx="7550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 DTN connecting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satellite 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collection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" y="2414777"/>
            <a:ext cx="9144000" cy="4191000"/>
            <a:chOff x="457200" y="2414777"/>
            <a:chExt cx="9144000" cy="4191000"/>
          </a:xfrm>
        </p:grpSpPr>
        <p:sp>
          <p:nvSpPr>
            <p:cNvPr id="5" name="object 5"/>
            <p:cNvSpPr/>
            <p:nvPr/>
          </p:nvSpPr>
          <p:spPr>
            <a:xfrm>
              <a:off x="457200" y="2414777"/>
              <a:ext cx="9144000" cy="980440"/>
            </a:xfrm>
            <a:custGeom>
              <a:avLst/>
              <a:gdLst/>
              <a:ahLst/>
              <a:cxnLst/>
              <a:rect l="l" t="t" r="r" b="b"/>
              <a:pathLst>
                <a:path w="9144000" h="980439">
                  <a:moveTo>
                    <a:pt x="9144000" y="979931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932"/>
                  </a:lnTo>
                  <a:lnTo>
                    <a:pt x="9144000" y="979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50" y="2843783"/>
              <a:ext cx="8115300" cy="37619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9591" y="3022346"/>
            <a:ext cx="8394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7464" y="436803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E7E7E"/>
                </a:solidFill>
              </a:rPr>
              <a:t>Chapter</a:t>
            </a:r>
            <a:r>
              <a:rPr sz="2400" spc="-80" dirty="0">
                <a:solidFill>
                  <a:srgbClr val="7E7E7E"/>
                </a:solidFill>
              </a:rPr>
              <a:t> </a:t>
            </a:r>
            <a:r>
              <a:rPr sz="2400" dirty="0">
                <a:solidFill>
                  <a:srgbClr val="7E7E7E"/>
                </a:solidFill>
              </a:rPr>
              <a:t>6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74" y="193601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Transport Service Primitives</a:t>
            </a:r>
            <a:r>
              <a:rPr spc="-135" dirty="0"/>
              <a:t> </a:t>
            </a:r>
            <a:r>
              <a:rPr dirty="0"/>
              <a:t>(1)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998548"/>
            <a:ext cx="8227377" cy="212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Arial"/>
                <a:cs typeface="Arial"/>
              </a:rPr>
              <a:t>Primitives </a:t>
            </a:r>
            <a:r>
              <a:rPr sz="2400" dirty="0">
                <a:latin typeface="Arial"/>
                <a:cs typeface="Arial"/>
              </a:rPr>
              <a:t>that </a:t>
            </a: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dirty="0">
                <a:latin typeface="Arial"/>
                <a:cs typeface="Arial"/>
              </a:rPr>
              <a:t>might </a:t>
            </a:r>
            <a:r>
              <a:rPr sz="2400" spc="-5" dirty="0">
                <a:latin typeface="Arial"/>
                <a:cs typeface="Arial"/>
              </a:rPr>
              <a:t>call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transport </a:t>
            </a:r>
            <a:r>
              <a:rPr sz="2400" spc="-5" dirty="0">
                <a:latin typeface="Arial"/>
                <a:cs typeface="Arial"/>
              </a:rPr>
              <a:t>data  </a:t>
            </a:r>
            <a:r>
              <a:rPr sz="2400" dirty="0">
                <a:latin typeface="Arial"/>
                <a:cs typeface="Arial"/>
              </a:rPr>
              <a:t>for a </a:t>
            </a:r>
            <a:r>
              <a:rPr sz="2400" spc="-5" dirty="0">
                <a:latin typeface="Arial"/>
                <a:cs typeface="Arial"/>
              </a:rPr>
              <a:t>simple connection-oriented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service:</a:t>
            </a:r>
            <a:endParaRPr sz="24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Client </a:t>
            </a:r>
            <a:r>
              <a:rPr sz="2400" dirty="0">
                <a:latin typeface="Arial"/>
                <a:cs typeface="Arial"/>
              </a:rPr>
              <a:t>calls </a:t>
            </a:r>
            <a:r>
              <a:rPr sz="1900" spc="5" dirty="0">
                <a:latin typeface="Arial"/>
                <a:cs typeface="Arial"/>
              </a:rPr>
              <a:t>CONNECT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 marL="927100" lvl="1" indent="-457200">
              <a:spcBef>
                <a:spcPts val="600"/>
              </a:spcBef>
              <a:buClr>
                <a:srgbClr val="0000FF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Server calls </a:t>
            </a:r>
            <a:r>
              <a:rPr sz="1900" spc="5" dirty="0">
                <a:latin typeface="Arial"/>
                <a:cs typeface="Arial"/>
              </a:rPr>
              <a:t>LISTEN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RECEIVE</a:t>
            </a:r>
            <a:r>
              <a:rPr sz="2400" spc="5" dirty="0">
                <a:latin typeface="Arial"/>
                <a:cs typeface="Arial"/>
              </a:rPr>
              <a:t>, </a:t>
            </a:r>
            <a:r>
              <a:rPr sz="1900" spc="5" dirty="0">
                <a:latin typeface="Arial"/>
                <a:cs typeface="Arial"/>
              </a:rPr>
              <a:t>SEND</a:t>
            </a:r>
            <a:r>
              <a:rPr sz="2400" spc="5" dirty="0">
                <a:latin typeface="Arial"/>
                <a:cs typeface="Arial"/>
              </a:rPr>
              <a:t>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DISCONNECT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>
              <a:latin typeface="Arial"/>
              <a:cs typeface="Arial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4D9142-13E5-44E9-9FCE-4EDF08915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01487"/>
              </p:ext>
            </p:extLst>
          </p:nvPr>
        </p:nvGraphicFramePr>
        <p:xfrm>
          <a:off x="393033" y="3178417"/>
          <a:ext cx="899159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5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Primitive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Packet sent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LISTEN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some process tries to 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Actively attempt to establish a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DATA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Send information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RECEIVE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(none)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Block until a DATA packet arrives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7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DISCONNECT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DISCONNECTION REQ.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Request a release of the connection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F7BCE-7854-4C3D-918A-AB0423EDC089}"/>
              </a:ext>
            </a:extLst>
          </p:cNvPr>
          <p:cNvSpPr txBox="1"/>
          <p:nvPr/>
        </p:nvSpPr>
        <p:spPr>
          <a:xfrm>
            <a:off x="838200" y="637374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primitives for a simple transport service.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4949</Words>
  <Application>Microsoft Office PowerPoint</Application>
  <PresentationFormat>Custom</PresentationFormat>
  <Paragraphs>617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Times New Roman</vt:lpstr>
      <vt:lpstr>Arial</vt:lpstr>
      <vt:lpstr>Calibri</vt:lpstr>
      <vt:lpstr>Office Theme</vt:lpstr>
      <vt:lpstr>The Transport Layer</vt:lpstr>
      <vt:lpstr>PowerPoint Presentation</vt:lpstr>
      <vt:lpstr>About IP, TCP, TCP/IP</vt:lpstr>
      <vt:lpstr>About Transport Layer</vt:lpstr>
      <vt:lpstr>Why different layer?</vt:lpstr>
      <vt:lpstr>About Transport Layer</vt:lpstr>
      <vt:lpstr>Outline</vt:lpstr>
      <vt:lpstr>Transport Service Primitives (1)</vt:lpstr>
      <vt:lpstr>Transport Service Primitives (1)</vt:lpstr>
      <vt:lpstr>Transport Service Primitives (1)</vt:lpstr>
      <vt:lpstr>Services Provided to the Upper Layers (2)</vt:lpstr>
      <vt:lpstr>Transport Service Primitives (2)</vt:lpstr>
      <vt:lpstr>Berkeley Sockets</vt:lpstr>
      <vt:lpstr>Outline</vt:lpstr>
      <vt:lpstr>Elements of Transport Protocols</vt:lpstr>
      <vt:lpstr>About Transport Protocols</vt:lpstr>
      <vt:lpstr>Addressing</vt:lpstr>
      <vt:lpstr>PowerPoint Presentation</vt:lpstr>
      <vt:lpstr>Connection Establishment (1)</vt:lpstr>
      <vt:lpstr>Connection Establishment (1)</vt:lpstr>
      <vt:lpstr>Connection Establishment (2)</vt:lpstr>
      <vt:lpstr>Connection Establishment </vt:lpstr>
      <vt:lpstr>Connection Establishment (4)</vt:lpstr>
      <vt:lpstr>Connection Release (1)</vt:lpstr>
      <vt:lpstr>Connection Release (2)</vt:lpstr>
      <vt:lpstr>Connection Release (4)</vt:lpstr>
      <vt:lpstr>Error Control and Flow Control (1)</vt:lpstr>
      <vt:lpstr>Error Control and Flow Control (1)</vt:lpstr>
      <vt:lpstr>Error Control and Flow Control (1)</vt:lpstr>
      <vt:lpstr>Error Control and Flow Control (2)</vt:lpstr>
      <vt:lpstr>Multiplexing</vt:lpstr>
      <vt:lpstr>Crash Recovery</vt:lpstr>
      <vt:lpstr>Congestion Control</vt:lpstr>
      <vt:lpstr>Desirable Bandwidth Allocation (1)</vt:lpstr>
      <vt:lpstr>Desirable Bandwidth Allocation (2)</vt:lpstr>
      <vt:lpstr>Desirable Bandwidth Allocation (3)</vt:lpstr>
      <vt:lpstr>Regulating the Sending Rate (1)</vt:lpstr>
      <vt:lpstr>Regulating the Sending Rate (3)</vt:lpstr>
      <vt:lpstr>Regulating the Sending Rate (3)</vt:lpstr>
      <vt:lpstr>Regulating the Sending Rate (4)</vt:lpstr>
      <vt:lpstr>Wireless Issues</vt:lpstr>
      <vt:lpstr>Internet Protocols – UDP</vt:lpstr>
      <vt:lpstr>Introduction to UDP (1)</vt:lpstr>
      <vt:lpstr>Introduction to UDP (2)</vt:lpstr>
      <vt:lpstr>RPC (Remote Procedure Call)</vt:lpstr>
      <vt:lpstr>Real-Time Transport (1)</vt:lpstr>
      <vt:lpstr>Real-Time Transport (2)</vt:lpstr>
      <vt:lpstr>Real-Time Transport (3)</vt:lpstr>
      <vt:lpstr>Real-Time Transport (3)</vt:lpstr>
      <vt:lpstr>The Internet Transport Control Protocols:  TCP</vt:lpstr>
      <vt:lpstr>The Internet Transport Control Protocols:  TCP</vt:lpstr>
      <vt:lpstr>The Internet Transport Control Protocols:  TCP</vt:lpstr>
      <vt:lpstr>The TCP Service Model (1)</vt:lpstr>
      <vt:lpstr>The TCP Service Model (1)</vt:lpstr>
      <vt:lpstr>The TCP Service Model (2)</vt:lpstr>
      <vt:lpstr>Overview of The TCP Protocol</vt:lpstr>
      <vt:lpstr>The TCP Segment Header</vt:lpstr>
      <vt:lpstr>The TCP Segment Header</vt:lpstr>
      <vt:lpstr>Overview of The TCP Protocol</vt:lpstr>
      <vt:lpstr>TCP Connection Establishment</vt:lpstr>
      <vt:lpstr>TCP Connection Release</vt:lpstr>
      <vt:lpstr>PowerPoint Presentation</vt:lpstr>
      <vt:lpstr>TCP Connection State Modeling (2)</vt:lpstr>
      <vt:lpstr>TCP Sliding Window (1)</vt:lpstr>
      <vt:lpstr>PowerPoint Presentation</vt:lpstr>
      <vt:lpstr>PowerPoint Presentation</vt:lpstr>
      <vt:lpstr>PowerPoint Presentation</vt:lpstr>
      <vt:lpstr>TCP Sliding Window (2)</vt:lpstr>
      <vt:lpstr>TCP Timer Management</vt:lpstr>
      <vt:lpstr>TCP Timer Management</vt:lpstr>
      <vt:lpstr>TCP Timer Management</vt:lpstr>
      <vt:lpstr>TCP Congestion Control (1)</vt:lpstr>
      <vt:lpstr>TCP Congestion Control (2)</vt:lpstr>
      <vt:lpstr>TCP Congestion Control (3)</vt:lpstr>
      <vt:lpstr>TCP Congestion Control (4)</vt:lpstr>
      <vt:lpstr>TCP Congestion Control (5)</vt:lpstr>
      <vt:lpstr>TCP Congestion Control (6)</vt:lpstr>
      <vt:lpstr>TCP Congestion Control (7)</vt:lpstr>
      <vt:lpstr>Delay Tolerant Networking</vt:lpstr>
      <vt:lpstr>DTN Architecture (1)</vt:lpstr>
      <vt:lpstr>DTN Architecture (2)</vt:lpstr>
      <vt:lpstr>Chapter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Chapter6-TransportLayer.pptx</dc:title>
  <dc:creator>djw</dc:creator>
  <cp:lastModifiedBy>Krishna Reddy P</cp:lastModifiedBy>
  <cp:revision>119</cp:revision>
  <dcterms:created xsi:type="dcterms:W3CDTF">2020-09-26T21:21:08Z</dcterms:created>
  <dcterms:modified xsi:type="dcterms:W3CDTF">2023-11-03T02:37:39Z</dcterms:modified>
</cp:coreProperties>
</file>